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67" r:id="rId5"/>
    <p:sldId id="259" r:id="rId6"/>
    <p:sldId id="344" r:id="rId7"/>
    <p:sldId id="346" r:id="rId8"/>
    <p:sldId id="345" r:id="rId9"/>
    <p:sldId id="552" r:id="rId10"/>
    <p:sldId id="274" r:id="rId11"/>
    <p:sldId id="329" r:id="rId12"/>
    <p:sldId id="550" r:id="rId13"/>
    <p:sldId id="553" r:id="rId14"/>
    <p:sldId id="278" r:id="rId15"/>
    <p:sldId id="282" r:id="rId16"/>
    <p:sldId id="287" r:id="rId17"/>
    <p:sldId id="551" r:id="rId18"/>
    <p:sldId id="271" r:id="rId19"/>
    <p:sldId id="347" r:id="rId20"/>
    <p:sldId id="554" r:id="rId21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AE20AE"/>
    <a:srgbClr val="000000"/>
    <a:srgbClr val="FF9933"/>
    <a:srgbClr val="FF5427"/>
    <a:srgbClr val="1CD164"/>
    <a:srgbClr val="FF5527"/>
    <a:srgbClr val="CCCCFF"/>
    <a:srgbClr val="37C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76365" autoAdjust="0"/>
  </p:normalViewPr>
  <p:slideViewPr>
    <p:cSldViewPr>
      <p:cViewPr varScale="1">
        <p:scale>
          <a:sx n="109" d="100"/>
          <a:sy n="109" d="100"/>
        </p:scale>
        <p:origin x="1632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2575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4928"/>
    </p:cViewPr>
  </p:sorterViewPr>
  <p:notesViewPr>
    <p:cSldViewPr>
      <p:cViewPr varScale="1">
        <p:scale>
          <a:sx n="132" d="100"/>
          <a:sy n="132" d="100"/>
        </p:scale>
        <p:origin x="139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444197B-CAF5-404C-B574-F7B6830F61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959179-3865-4FC3-AFCD-A36268A9A31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5D2F81E-5A39-4524-8143-591EEE624DD1}" type="datetimeFigureOut">
              <a:rPr lang="en-US"/>
              <a:pPr>
                <a:defRPr/>
              </a:pPr>
              <a:t>2/25/2024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2683F7-4C1F-4BC6-B415-97B2E4897A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617684-2C90-407B-9BD1-4255CEED8A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1CAA4DC-FCF3-47FE-87E5-A2B67EE1EA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770C159-8FF9-45D6-B297-7475951D1E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31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667B7D-133D-4A2E-A1EB-CC717D7EAB0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931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E9D4C2F-1533-4748-B82F-121C41DD3466}" type="datetimeFigureOut">
              <a:rPr lang="en-US"/>
              <a:pPr>
                <a:defRPr/>
              </a:pPr>
              <a:t>2/25/2024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2A864E7-FC68-4124-B27A-BCCBC5207EE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67FAF24-52BE-475D-AEFF-7E9022BD32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2"/>
            <a:ext cx="5486400" cy="36004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B3935-48A1-44D1-A38C-E2B81464412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4685"/>
            <a:ext cx="2971800" cy="459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03B3E-D6B7-4EF1-8517-9074E4796C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5010" y="8684685"/>
            <a:ext cx="2971800" cy="459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F806F6A-6DC0-4755-AA2C-EF512C73F6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INTRODUCE SELF!!!!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806F6A-6DC0-4755-AA2C-EF512C73F6A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769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806F6A-6DC0-4755-AA2C-EF512C73F6A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313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806F6A-6DC0-4755-AA2C-EF512C73F6A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837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Redeveloped specification stipulates no duplication of content, especially no duplication of assessment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806F6A-6DC0-4755-AA2C-EF512C73F6A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3589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If transferring from J817, Each optional unit combines 2 NEA units from the current specification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LO1 (investigation) component from the current spec is omitted.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Knowledge and understanding are assessed in the external exam, skills and </a:t>
            </a:r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of knowledge are tested in the NEA.</a:t>
            </a:r>
          </a:p>
          <a:p>
            <a:r>
              <a:rPr lang="en-GB" dirty="0"/>
              <a:t>All 3 TAs can be taught using generic or separate scenarios in short activities. </a:t>
            </a:r>
          </a:p>
          <a:p>
            <a:r>
              <a:rPr lang="en-GB" dirty="0"/>
              <a:t>There is no need for a complete ‘dry run’ or practice assessment in this specification. </a:t>
            </a:r>
          </a:p>
          <a:p>
            <a:r>
              <a:rPr lang="en-GB" dirty="0"/>
              <a:t>Software tools &amp; techniques are particularly suited to separate activities and can be introduced at KS3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806F6A-6DC0-4755-AA2C-EF512C73F6A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0474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806F6A-6DC0-4755-AA2C-EF512C73F6A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0915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/>
              <a:t>First NEA moderation window starts Jan 2023 with first exam in Jan 2024.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/>
              <a:t>Resubmissions for NEA permitted with some restrictions (see spec section 6.4.4 – </a:t>
            </a:r>
            <a:r>
              <a:rPr lang="en-GB" sz="1200" b="1" i="1" u="sng" dirty="0"/>
              <a:t>one</a:t>
            </a:r>
            <a:r>
              <a:rPr lang="en-GB" sz="1200" i="1" dirty="0"/>
              <a:t> </a:t>
            </a:r>
            <a:r>
              <a:rPr lang="en-GB" sz="1200" dirty="0"/>
              <a:t>resubmission opportunity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/>
              <a:t>Exam is paper-based and taken on a set day by all candidates (like general qualifications)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806F6A-6DC0-4755-AA2C-EF512C73F6A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8160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Exam is paper-based and taken on a set day by all candidates (like general qualifications)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‘Series’ could mean January or June.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Could also submit all 3 units in the same series, or 1 NEA + exam in the same series.  Depends on individual centre’s delivery model.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806F6A-6DC0-4755-AA2C-EF512C73F6A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4068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806F6A-6DC0-4755-AA2C-EF512C73F6A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81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806F6A-6DC0-4755-AA2C-EF512C73F6A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699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Poll X 1 on this slide. Please request to store/save the results to share it back to the SAs/CPD teams.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806F6A-6DC0-4755-AA2C-EF512C73F6A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561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  <a:highlight>
                  <a:srgbClr val="FFFF00"/>
                </a:highlight>
              </a:rPr>
              <a:t>120 GLH but 155 TQT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806F6A-6DC0-4755-AA2C-EF512C73F6A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857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3" indent="0" defTabSz="914400">
              <a:buFont typeface="Arial" panose="020B0604020202020204" pitchFamily="34" charset="0"/>
              <a:buNone/>
            </a:pPr>
            <a:r>
              <a:rPr lang="en-GB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EA = external assessment (written exam)</a:t>
            </a:r>
          </a:p>
          <a:p>
            <a:pPr marL="342900" lvl="3" indent="0" defTabSz="914400">
              <a:buFont typeface="Arial" panose="020B0604020202020204" pitchFamily="34" charset="0"/>
              <a:buNone/>
            </a:pPr>
            <a:r>
              <a:rPr lang="en-GB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NEA = non-examined assessment </a:t>
            </a:r>
          </a:p>
          <a:p>
            <a:pPr marL="342900" lvl="3" indent="0" defTabSz="914400">
              <a:buFont typeface="Arial" panose="020B0604020202020204" pitchFamily="34" charset="0"/>
              <a:buNone/>
            </a:pPr>
            <a:endParaRPr lang="en-GB" alt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3" indent="0" defTabSz="914400">
              <a:buFont typeface="Arial" panose="020B0604020202020204" pitchFamily="34" charset="0"/>
              <a:buNone/>
            </a:pP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Poll X 2 on this slide. </a:t>
            </a:r>
            <a:r>
              <a:rPr lang="en-GB" dirty="0"/>
              <a:t>Please request to store/save the results to share it back to the SAs/CPD teams.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806F6A-6DC0-4755-AA2C-EF512C73F6A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811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806F6A-6DC0-4755-AA2C-EF512C73F6A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821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UMS applied to exam raw score – see specification</a:t>
            </a:r>
          </a:p>
          <a:p>
            <a:r>
              <a:rPr lang="en-GB" dirty="0"/>
              <a:t>40% external assessment (exam) in line with all redeveloped qualifications</a:t>
            </a:r>
          </a:p>
          <a:p>
            <a:r>
              <a:rPr lang="en-GB" dirty="0"/>
              <a:t>All marks collated as a single total out of 210 – no requirement to ‘pass’ any/all units but must </a:t>
            </a:r>
            <a:r>
              <a:rPr lang="en-GB" b="1" dirty="0"/>
              <a:t>enter</a:t>
            </a:r>
            <a:r>
              <a:rPr lang="en-GB" dirty="0"/>
              <a:t>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806F6A-6DC0-4755-AA2C-EF512C73F6A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69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Please remind attendees of not using any types of template other than those provided by OCR.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806F6A-6DC0-4755-AA2C-EF512C73F6A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309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Personal recommendation: </a:t>
            </a:r>
            <a:r>
              <a:rPr lang="en-GB" i="1" u="sng" dirty="0"/>
              <a:t>don’t</a:t>
            </a:r>
            <a:r>
              <a:rPr lang="en-GB" dirty="0"/>
              <a:t> use the SAMs as a ‘practice / dry run’ for the final assignment.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806F6A-6DC0-4755-AA2C-EF512C73F6A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158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acher and students looking at a computer">
            <a:extLst>
              <a:ext uri="{FF2B5EF4-FFF2-40B4-BE49-F238E27FC236}">
                <a16:creationId xmlns:a16="http://schemas.microsoft.com/office/drawing/2014/main" id="{B2E8150E-9320-3140-85FE-9445B81350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17804"/>
            <a:ext cx="9144000" cy="442569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E6AEB6B-7670-9E4D-8487-DF31C315D431}"/>
              </a:ext>
            </a:extLst>
          </p:cNvPr>
          <p:cNvSpPr/>
          <p:nvPr userDrawn="1"/>
        </p:nvSpPr>
        <p:spPr>
          <a:xfrm>
            <a:off x="0" y="0"/>
            <a:ext cx="9144000" cy="72076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485900" y="2976857"/>
            <a:ext cx="6172200" cy="380873"/>
          </a:xfrm>
          <a:prstGeom prst="rect">
            <a:avLst/>
          </a:prstGeom>
        </p:spPr>
        <p:txBody>
          <a:bodyPr/>
          <a:lstStyle>
            <a:lvl1pPr algn="ctr">
              <a:defRPr sz="2475" b="1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381000" y="4743451"/>
            <a:ext cx="3276600" cy="150041"/>
          </a:xfrm>
          <a:prstGeom prst="rect">
            <a:avLst/>
          </a:prstGeom>
        </p:spPr>
        <p:txBody>
          <a:bodyPr/>
          <a:lstStyle>
            <a:lvl1pPr>
              <a:defRPr sz="975" b="1" i="0" spc="-45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1415C6E-0991-2041-ADD9-1789E0BA338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776000" y="157212"/>
            <a:ext cx="1029597" cy="406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352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Gre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905000" y="1657350"/>
            <a:ext cx="5334000" cy="300083"/>
          </a:xfrm>
          <a:prstGeom prst="rect">
            <a:avLst/>
          </a:prstGeom>
        </p:spPr>
        <p:txBody>
          <a:bodyPr/>
          <a:lstStyle>
            <a:lvl1pPr algn="ctr">
              <a:defRPr sz="1950" b="1" i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04900" y="2077135"/>
            <a:ext cx="6934200" cy="384721"/>
          </a:xfrm>
          <a:prstGeom prst="rect">
            <a:avLst/>
          </a:prstGeom>
        </p:spPr>
        <p:txBody>
          <a:bodyPr/>
          <a:lstStyle>
            <a:lvl1pPr algn="ctr">
              <a:lnSpc>
                <a:spcPts val="3000"/>
              </a:lnSpc>
              <a:spcBef>
                <a:spcPts val="225"/>
              </a:spcBef>
              <a:defRPr sz="2925" b="1" i="0" spc="-45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534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Pale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905000" y="1657350"/>
            <a:ext cx="5334000" cy="300083"/>
          </a:xfrm>
        </p:spPr>
        <p:txBody>
          <a:bodyPr/>
          <a:lstStyle>
            <a:lvl1pPr algn="ctr">
              <a:defRPr sz="1950" b="1" i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04900" y="2077135"/>
            <a:ext cx="6934200" cy="384721"/>
          </a:xfrm>
        </p:spPr>
        <p:txBody>
          <a:bodyPr/>
          <a:lstStyle>
            <a:lvl1pPr algn="ctr">
              <a:lnSpc>
                <a:spcPts val="3000"/>
              </a:lnSpc>
              <a:spcBef>
                <a:spcPts val="225"/>
              </a:spcBef>
              <a:defRPr sz="2925" b="1" i="0" spc="-45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6101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905000" y="1657350"/>
            <a:ext cx="5334000" cy="300083"/>
          </a:xfrm>
          <a:prstGeom prst="rect">
            <a:avLst/>
          </a:prstGeom>
        </p:spPr>
        <p:txBody>
          <a:bodyPr/>
          <a:lstStyle>
            <a:lvl1pPr algn="ctr">
              <a:defRPr sz="1950" b="1" i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04900" y="2077135"/>
            <a:ext cx="6934200" cy="384721"/>
          </a:xfrm>
          <a:prstGeom prst="rect">
            <a:avLst/>
          </a:prstGeom>
        </p:spPr>
        <p:txBody>
          <a:bodyPr/>
          <a:lstStyle>
            <a:lvl1pPr algn="ctr">
              <a:lnSpc>
                <a:spcPts val="3000"/>
              </a:lnSpc>
              <a:spcBef>
                <a:spcPts val="225"/>
              </a:spcBef>
              <a:defRPr sz="2925" b="1" i="0" spc="-45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2302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id="{389D856C-067B-4DEA-8DD6-914E19C20F87}"/>
              </a:ext>
            </a:extLst>
          </p:cNvPr>
          <p:cNvSpPr>
            <a:spLocks/>
          </p:cNvSpPr>
          <p:nvPr userDrawn="1"/>
        </p:nvSpPr>
        <p:spPr bwMode="auto">
          <a:xfrm>
            <a:off x="579438" y="860425"/>
            <a:ext cx="7985125" cy="34925"/>
          </a:xfrm>
          <a:custGeom>
            <a:avLst/>
            <a:gdLst>
              <a:gd name="T0" fmla="*/ 0 w 8352155"/>
              <a:gd name="T1" fmla="*/ 0 h 45719"/>
              <a:gd name="T2" fmla="*/ 6377997 w 8352155"/>
              <a:gd name="T3" fmla="*/ 0 h 457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352155" h="45719">
                <a:moveTo>
                  <a:pt x="0" y="0"/>
                </a:moveTo>
                <a:lnTo>
                  <a:pt x="8351901" y="0"/>
                </a:lnTo>
              </a:path>
            </a:pathLst>
          </a:custGeom>
          <a:noFill/>
          <a:ln w="6604">
            <a:solidFill>
              <a:srgbClr val="1D1D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33401" y="438150"/>
            <a:ext cx="8031163" cy="338554"/>
          </a:xfrm>
        </p:spPr>
        <p:txBody>
          <a:bodyPr/>
          <a:lstStyle>
            <a:lvl1pPr>
              <a:defRPr sz="2200" b="1" i="0" spc="-45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3400" y="1066800"/>
            <a:ext cx="8031162" cy="215444"/>
          </a:xfrm>
        </p:spPr>
        <p:txBody>
          <a:bodyPr/>
          <a:lstStyle>
            <a:lvl1pPr>
              <a:defRPr sz="1400" spc="-15" baseline="0">
                <a:latin typeface="Arial" charset="0"/>
                <a:ea typeface="Arial" charset="0"/>
                <a:cs typeface="Arial" charset="0"/>
              </a:defRPr>
            </a:lvl1pPr>
            <a:lvl2pPr marL="2700">
              <a:defRPr sz="1400">
                <a:latin typeface="Arial" charset="0"/>
                <a:ea typeface="Arial" charset="0"/>
                <a:cs typeface="Arial" charset="0"/>
              </a:defRPr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altLang="x-none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3696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>
            <a:extLst>
              <a:ext uri="{FF2B5EF4-FFF2-40B4-BE49-F238E27FC236}">
                <a16:creationId xmlns:a16="http://schemas.microsoft.com/office/drawing/2014/main" id="{26E71842-B87A-4BA9-AC38-7F3FCD5C416F}"/>
              </a:ext>
            </a:extLst>
          </p:cNvPr>
          <p:cNvSpPr>
            <a:spLocks/>
          </p:cNvSpPr>
          <p:nvPr userDrawn="1"/>
        </p:nvSpPr>
        <p:spPr bwMode="auto">
          <a:xfrm>
            <a:off x="579438" y="860425"/>
            <a:ext cx="7985125" cy="34925"/>
          </a:xfrm>
          <a:custGeom>
            <a:avLst/>
            <a:gdLst>
              <a:gd name="T0" fmla="*/ 0 w 8352155"/>
              <a:gd name="T1" fmla="*/ 0 h 45719"/>
              <a:gd name="T2" fmla="*/ 6377997 w 8352155"/>
              <a:gd name="T3" fmla="*/ 0 h 457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352155" h="45719">
                <a:moveTo>
                  <a:pt x="0" y="0"/>
                </a:moveTo>
                <a:lnTo>
                  <a:pt x="8351901" y="0"/>
                </a:lnTo>
              </a:path>
            </a:pathLst>
          </a:custGeom>
          <a:noFill/>
          <a:ln w="6604">
            <a:solidFill>
              <a:srgbClr val="1D1D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GB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33401" y="438150"/>
            <a:ext cx="8031163" cy="338554"/>
          </a:xfrm>
        </p:spPr>
        <p:txBody>
          <a:bodyPr/>
          <a:lstStyle>
            <a:lvl1pPr>
              <a:defRPr sz="2200" b="1" i="0" spc="-45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3400" y="1066800"/>
            <a:ext cx="3810000" cy="215444"/>
          </a:xfrm>
        </p:spPr>
        <p:txBody>
          <a:bodyPr/>
          <a:lstStyle>
            <a:lvl1pPr>
              <a:defRPr sz="1400" spc="-15" baseline="0">
                <a:latin typeface="Arial" charset="0"/>
                <a:ea typeface="Arial" charset="0"/>
                <a:cs typeface="Arial" charset="0"/>
              </a:defRPr>
            </a:lvl1pPr>
            <a:lvl2pPr marL="2700">
              <a:defRPr sz="1050">
                <a:latin typeface="Arial" charset="0"/>
                <a:ea typeface="Arial" charset="0"/>
                <a:cs typeface="Arial" charset="0"/>
              </a:defRPr>
            </a:lvl2pPr>
          </a:lstStyle>
          <a:p>
            <a:pPr lvl="0"/>
            <a:r>
              <a:rPr lang="en-US" altLang="x-none"/>
              <a:t>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1" y="1077952"/>
            <a:ext cx="3992562" cy="215444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400" spc="-15" baseline="0">
                <a:latin typeface="Arial" charset="0"/>
                <a:ea typeface="Arial" charset="0"/>
                <a:cs typeface="Arial" charset="0"/>
              </a:defRPr>
            </a:lvl1pPr>
            <a:lvl2pPr>
              <a:defRPr sz="1050" spc="-45" baseline="0">
                <a:latin typeface="Arial" charset="0"/>
                <a:ea typeface="Arial" charset="0"/>
                <a:cs typeface="Arial" charset="0"/>
              </a:defRPr>
            </a:lvl2pPr>
            <a:lvl3pPr>
              <a:defRPr sz="1050" spc="-45" baseline="0">
                <a:latin typeface="Arial" charset="0"/>
                <a:ea typeface="Arial" charset="0"/>
                <a:cs typeface="Arial" charset="0"/>
              </a:defRPr>
            </a:lvl3pPr>
            <a:lvl4pPr>
              <a:defRPr sz="1050" spc="-45" baseline="0">
                <a:latin typeface="Arial" charset="0"/>
                <a:ea typeface="Arial" charset="0"/>
                <a:cs typeface="Arial" charset="0"/>
              </a:defRPr>
            </a:lvl4pPr>
            <a:lvl5pPr>
              <a:defRPr sz="1050" spc="-45" baseline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altLang="x-none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5182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>
            <a:extLst>
              <a:ext uri="{FF2B5EF4-FFF2-40B4-BE49-F238E27FC236}">
                <a16:creationId xmlns:a16="http://schemas.microsoft.com/office/drawing/2014/main" id="{170F71FD-AD37-44A6-82A7-F474C73B735A}"/>
              </a:ext>
            </a:extLst>
          </p:cNvPr>
          <p:cNvSpPr>
            <a:spLocks/>
          </p:cNvSpPr>
          <p:nvPr userDrawn="1"/>
        </p:nvSpPr>
        <p:spPr bwMode="auto">
          <a:xfrm>
            <a:off x="579438" y="858838"/>
            <a:ext cx="7985125" cy="34925"/>
          </a:xfrm>
          <a:custGeom>
            <a:avLst/>
            <a:gdLst>
              <a:gd name="T0" fmla="*/ 0 w 8352155"/>
              <a:gd name="T1" fmla="*/ 0 h 45719"/>
              <a:gd name="T2" fmla="*/ 6377997 w 8352155"/>
              <a:gd name="T3" fmla="*/ 0 h 457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352155" h="45719">
                <a:moveTo>
                  <a:pt x="0" y="0"/>
                </a:moveTo>
                <a:lnTo>
                  <a:pt x="8351901" y="0"/>
                </a:lnTo>
              </a:path>
            </a:pathLst>
          </a:custGeom>
          <a:noFill/>
          <a:ln w="6604">
            <a:solidFill>
              <a:srgbClr val="1D1D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GB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33401" y="436185"/>
            <a:ext cx="8031163" cy="338554"/>
          </a:xfrm>
          <a:prstGeom prst="rect">
            <a:avLst/>
          </a:prstGeom>
        </p:spPr>
        <p:txBody>
          <a:bodyPr/>
          <a:lstStyle>
            <a:lvl1pPr>
              <a:defRPr sz="2200" b="1" i="0" spc="-45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1" y="1075987"/>
            <a:ext cx="3992562" cy="21544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400" spc="-15" baseline="0">
                <a:latin typeface="Arial" charset="0"/>
                <a:ea typeface="Arial" charset="0"/>
                <a:cs typeface="Arial" charset="0"/>
              </a:defRPr>
            </a:lvl1pPr>
            <a:lvl2pPr>
              <a:defRPr sz="1050" spc="-45" baseline="0">
                <a:latin typeface="Arial" charset="0"/>
                <a:ea typeface="Arial" charset="0"/>
                <a:cs typeface="Arial" charset="0"/>
              </a:defRPr>
            </a:lvl2pPr>
            <a:lvl3pPr>
              <a:defRPr sz="1050" spc="-45" baseline="0">
                <a:latin typeface="Arial" charset="0"/>
                <a:ea typeface="Arial" charset="0"/>
                <a:cs typeface="Arial" charset="0"/>
              </a:defRPr>
            </a:lvl3pPr>
            <a:lvl4pPr>
              <a:defRPr sz="1050" spc="-45" baseline="0">
                <a:latin typeface="Arial" charset="0"/>
                <a:ea typeface="Arial" charset="0"/>
                <a:cs typeface="Arial" charset="0"/>
              </a:defRPr>
            </a:lvl4pPr>
            <a:lvl5pPr>
              <a:defRPr sz="1050" spc="-45" baseline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altLang="x-none"/>
              <a:t>Edit Master text styles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533400" y="1076325"/>
            <a:ext cx="3810000" cy="31718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154830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>
            <a:extLst>
              <a:ext uri="{FF2B5EF4-FFF2-40B4-BE49-F238E27FC236}">
                <a16:creationId xmlns:a16="http://schemas.microsoft.com/office/drawing/2014/main" id="{977E42F5-ED53-47A4-AC2D-E1C4906EE6A1}"/>
              </a:ext>
            </a:extLst>
          </p:cNvPr>
          <p:cNvSpPr>
            <a:spLocks/>
          </p:cNvSpPr>
          <p:nvPr userDrawn="1"/>
        </p:nvSpPr>
        <p:spPr bwMode="auto">
          <a:xfrm>
            <a:off x="579438" y="858838"/>
            <a:ext cx="7985125" cy="34925"/>
          </a:xfrm>
          <a:custGeom>
            <a:avLst/>
            <a:gdLst>
              <a:gd name="T0" fmla="*/ 0 w 8352155"/>
              <a:gd name="T1" fmla="*/ 0 h 45719"/>
              <a:gd name="T2" fmla="*/ 6377997 w 8352155"/>
              <a:gd name="T3" fmla="*/ 0 h 457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352155" h="45719">
                <a:moveTo>
                  <a:pt x="0" y="0"/>
                </a:moveTo>
                <a:lnTo>
                  <a:pt x="8351901" y="0"/>
                </a:lnTo>
              </a:path>
            </a:pathLst>
          </a:custGeom>
          <a:noFill/>
          <a:ln w="6604">
            <a:solidFill>
              <a:srgbClr val="1D1D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GB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33401" y="436185"/>
            <a:ext cx="8031163" cy="338554"/>
          </a:xfrm>
          <a:prstGeom prst="rect">
            <a:avLst/>
          </a:prstGeom>
        </p:spPr>
        <p:txBody>
          <a:bodyPr/>
          <a:lstStyle>
            <a:lvl1pPr>
              <a:defRPr sz="2200" b="1" i="0" spc="-45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14267" y="1075987"/>
            <a:ext cx="3450296" cy="21544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400" spc="-15" baseline="0">
                <a:latin typeface="Arial" charset="0"/>
                <a:ea typeface="Arial" charset="0"/>
                <a:cs typeface="Arial" charset="0"/>
              </a:defRPr>
            </a:lvl1pPr>
            <a:lvl2pPr>
              <a:defRPr sz="1050" spc="-45" baseline="0">
                <a:latin typeface="Arial" charset="0"/>
                <a:ea typeface="Arial" charset="0"/>
                <a:cs typeface="Arial" charset="0"/>
              </a:defRPr>
            </a:lvl2pPr>
            <a:lvl3pPr>
              <a:defRPr sz="1050" spc="-45" baseline="0">
                <a:latin typeface="Arial" charset="0"/>
                <a:ea typeface="Arial" charset="0"/>
                <a:cs typeface="Arial" charset="0"/>
              </a:defRPr>
            </a:lvl3pPr>
            <a:lvl4pPr>
              <a:defRPr sz="1050" spc="-45" baseline="0">
                <a:latin typeface="Arial" charset="0"/>
                <a:ea typeface="Arial" charset="0"/>
                <a:cs typeface="Arial" charset="0"/>
              </a:defRPr>
            </a:lvl4pPr>
            <a:lvl5pPr>
              <a:defRPr sz="1050" spc="-45" baseline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altLang="x-none"/>
              <a:t>Edit Master text styles</a:t>
            </a:r>
          </a:p>
        </p:txBody>
      </p:sp>
      <p:sp>
        <p:nvSpPr>
          <p:cNvPr id="16" name="Chart Placeholder 15"/>
          <p:cNvSpPr>
            <a:spLocks noGrp="1"/>
          </p:cNvSpPr>
          <p:nvPr>
            <p:ph type="chart" sz="quarter" idx="16"/>
          </p:nvPr>
        </p:nvSpPr>
        <p:spPr>
          <a:xfrm>
            <a:off x="579438" y="1076325"/>
            <a:ext cx="4306887" cy="34004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r>
              <a:rPr lang="en-US" noProof="0" dirty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1083288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38200" y="3599868"/>
            <a:ext cx="3733800" cy="1543633"/>
          </a:xfrm>
          <a:prstGeom prst="rect">
            <a:avLst/>
          </a:prstGeom>
          <a:solidFill>
            <a:schemeClr val="bg1"/>
          </a:solidFill>
        </p:spPr>
        <p:txBody>
          <a:bodyPr lIns="251999" tIns="180000" rIns="180000" bIns="288000" anchor="b"/>
          <a:lstStyle>
            <a:lvl1pPr>
              <a:defRPr sz="1200" b="0" i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 b="0" i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 b="0" i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 b="0" i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 b="0" i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899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Quot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567E140-B4B0-45FB-92A4-C8903AB77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809750"/>
            <a:ext cx="6553200" cy="994172"/>
          </a:xfrm>
          <a:prstGeom prst="rect">
            <a:avLst/>
          </a:prstGeom>
        </p:spPr>
        <p:txBody>
          <a:bodyPr anchor="ctr"/>
          <a:lstStyle>
            <a:lvl1pPr algn="ctr">
              <a:defRPr sz="2200" b="1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0973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ellow Quot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1517CF4-234F-4610-A8FB-B1204E2AF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809750"/>
            <a:ext cx="6553200" cy="994172"/>
          </a:xfrm>
          <a:prstGeom prst="rect">
            <a:avLst/>
          </a:prstGeom>
        </p:spPr>
        <p:txBody>
          <a:bodyPr anchor="ctr"/>
          <a:lstStyle>
            <a:lvl1pPr algn="ctr">
              <a:defRPr sz="2200" b="1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45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Title Slide_insert ow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>
            <a:extLst>
              <a:ext uri="{FF2B5EF4-FFF2-40B4-BE49-F238E27FC236}">
                <a16:creationId xmlns:a16="http://schemas.microsoft.com/office/drawing/2014/main" id="{CEC03F3A-4EAC-41BD-95E4-6579707555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8550" y="2419350"/>
            <a:ext cx="1852613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0" y="720760"/>
            <a:ext cx="9144000" cy="442274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/>
          <a:lstStyle/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485900" y="2976857"/>
            <a:ext cx="6172200" cy="380873"/>
          </a:xfrm>
          <a:prstGeom prst="rect">
            <a:avLst/>
          </a:prstGeom>
        </p:spPr>
        <p:txBody>
          <a:bodyPr/>
          <a:lstStyle>
            <a:lvl1pPr algn="ctr">
              <a:defRPr sz="2475" b="1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381000" y="4743451"/>
            <a:ext cx="3276600" cy="150041"/>
          </a:xfrm>
          <a:prstGeom prst="rect">
            <a:avLst/>
          </a:prstGeom>
        </p:spPr>
        <p:txBody>
          <a:bodyPr/>
          <a:lstStyle>
            <a:lvl1pPr>
              <a:defRPr sz="975" b="1" i="0" spc="-45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59095B-FD6B-9F4E-92BD-8E5DF30D6B24}"/>
              </a:ext>
            </a:extLst>
          </p:cNvPr>
          <p:cNvSpPr/>
          <p:nvPr userDrawn="1"/>
        </p:nvSpPr>
        <p:spPr>
          <a:xfrm>
            <a:off x="0" y="0"/>
            <a:ext cx="9144000" cy="72076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94D1B228-8EBE-8E4C-AACA-362707FEAD0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776000" y="157212"/>
            <a:ext cx="1029597" cy="406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8168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EDC0AC1-F145-4B2A-83B6-59E582B80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809750"/>
            <a:ext cx="6553200" cy="994172"/>
          </a:xfrm>
          <a:prstGeom prst="rect">
            <a:avLst/>
          </a:prstGeom>
        </p:spPr>
        <p:txBody>
          <a:bodyPr anchor="ctr"/>
          <a:lstStyle>
            <a:lvl1pPr algn="ctr">
              <a:defRPr sz="2200" b="1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648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e Blue Quo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95400" y="1809750"/>
            <a:ext cx="6553200" cy="994172"/>
          </a:xfrm>
          <a:prstGeom prst="rect">
            <a:avLst/>
          </a:prstGeom>
        </p:spPr>
        <p:txBody>
          <a:bodyPr anchor="ctr"/>
          <a:lstStyle>
            <a:lvl1pPr algn="ctr">
              <a:defRPr sz="2200" b="1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189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351F23-BC4E-4BF7-9D8C-8EA752AFCFC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4572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3657600" cy="3771900"/>
          </a:xfrm>
          <a:prstGeom prst="rect">
            <a:avLst/>
          </a:prstGeom>
        </p:spPr>
        <p:txBody>
          <a:bodyPr anchor="t"/>
          <a:lstStyle>
            <a:lvl1pPr algn="l">
              <a:defRPr sz="18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034262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E331DE-1AAC-4A7A-97D5-95966EB1E0E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3657600" cy="3771900"/>
          </a:xfrm>
          <a:prstGeom prst="rect">
            <a:avLst/>
          </a:prstGeom>
        </p:spPr>
        <p:txBody>
          <a:bodyPr anchor="t"/>
          <a:lstStyle>
            <a:lvl1pPr algn="l">
              <a:defRPr sz="18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5188548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6B2EC00-9F7B-4ECF-82FB-35D446B112A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4572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3657600" cy="3771900"/>
          </a:xfrm>
          <a:prstGeom prst="rect">
            <a:avLst/>
          </a:prstGeom>
        </p:spPr>
        <p:txBody>
          <a:bodyPr anchor="t"/>
          <a:lstStyle>
            <a:lvl1pPr algn="l">
              <a:defRPr sz="18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5168217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Pa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23C4B67-B18A-40F4-82FE-6451D38C454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4572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3657600" cy="3771900"/>
          </a:xfrm>
          <a:prstGeom prst="rect">
            <a:avLst/>
          </a:prstGeom>
        </p:spPr>
        <p:txBody>
          <a:bodyPr anchor="t"/>
          <a:lstStyle>
            <a:lvl1pPr algn="l">
              <a:defRPr sz="18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9269627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63765C9-2FDD-F64B-B993-1C5A9E433635}"/>
              </a:ext>
            </a:extLst>
          </p:cNvPr>
          <p:cNvSpPr/>
          <p:nvPr userDrawn="1"/>
        </p:nvSpPr>
        <p:spPr>
          <a:xfrm>
            <a:off x="0" y="0"/>
            <a:ext cx="9144000" cy="72076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88962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6DD32CE5-D310-4934-8ED3-A9BFFAB6F578}"/>
              </a:ext>
            </a:extLst>
          </p:cNvPr>
          <p:cNvSpPr/>
          <p:nvPr userDrawn="1"/>
        </p:nvSpPr>
        <p:spPr>
          <a:xfrm>
            <a:off x="0" y="720761"/>
            <a:ext cx="9144000" cy="4422740"/>
          </a:xfrm>
          <a:custGeom>
            <a:avLst/>
            <a:gdLst/>
            <a:ahLst/>
            <a:cxnLst/>
            <a:rect l="l" t="t" r="r" b="b"/>
            <a:pathLst>
              <a:path w="9144000" h="5770245">
                <a:moveTo>
                  <a:pt x="0" y="5770029"/>
                </a:moveTo>
                <a:lnTo>
                  <a:pt x="9144000" y="5770029"/>
                </a:lnTo>
                <a:lnTo>
                  <a:pt x="9144000" y="0"/>
                </a:lnTo>
                <a:lnTo>
                  <a:pt x="0" y="0"/>
                </a:lnTo>
                <a:lnTo>
                  <a:pt x="0" y="5770029"/>
                </a:lnTo>
                <a:close/>
              </a:path>
            </a:pathLst>
          </a:custGeom>
          <a:solidFill>
            <a:schemeClr val="tx2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dirty="0">
              <a:latin typeface="+mn-lt"/>
              <a:ea typeface="+mn-ea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485900" y="3829051"/>
            <a:ext cx="6172200" cy="246221"/>
          </a:xfrm>
        </p:spPr>
        <p:txBody>
          <a:bodyPr/>
          <a:lstStyle>
            <a:lvl1pPr algn="ctr">
              <a:defRPr sz="1600" b="1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381000" y="4743451"/>
            <a:ext cx="3276600" cy="150041"/>
          </a:xfrm>
        </p:spPr>
        <p:txBody>
          <a:bodyPr/>
          <a:lstStyle>
            <a:lvl1pPr>
              <a:defRPr sz="975" b="1" i="0" spc="-45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1238250" y="2179365"/>
            <a:ext cx="6667500" cy="384721"/>
          </a:xfrm>
        </p:spPr>
        <p:txBody>
          <a:bodyPr anchor="ctr"/>
          <a:lstStyle>
            <a:lvl1pPr algn="ctr">
              <a:lnSpc>
                <a:spcPts val="3000"/>
              </a:lnSpc>
              <a:spcBef>
                <a:spcPts val="600"/>
              </a:spcBef>
              <a:defRPr sz="2700" b="1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C5CE19B-4CE9-444B-885A-D143C7EE3D74}"/>
              </a:ext>
            </a:extLst>
          </p:cNvPr>
          <p:cNvSpPr/>
          <p:nvPr userDrawn="1"/>
        </p:nvSpPr>
        <p:spPr>
          <a:xfrm>
            <a:off x="0" y="0"/>
            <a:ext cx="9144000" cy="72076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A5C81BAA-7EC6-5749-87E0-E6F0D47869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776000" y="157212"/>
            <a:ext cx="1029597" cy="406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574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ellow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6614B08F-928F-4AF2-BFB6-02BF04AFC157}"/>
              </a:ext>
            </a:extLst>
          </p:cNvPr>
          <p:cNvSpPr>
            <a:spLocks/>
          </p:cNvSpPr>
          <p:nvPr userDrawn="1"/>
        </p:nvSpPr>
        <p:spPr bwMode="auto">
          <a:xfrm>
            <a:off x="0" y="720761"/>
            <a:ext cx="9144000" cy="4422740"/>
          </a:xfrm>
          <a:custGeom>
            <a:avLst/>
            <a:gdLst>
              <a:gd name="T0" fmla="*/ 0 w 9144000"/>
              <a:gd name="T1" fmla="*/ 1369004 h 5770245"/>
              <a:gd name="T2" fmla="*/ 9144000 w 9144000"/>
              <a:gd name="T3" fmla="*/ 1369004 h 5770245"/>
              <a:gd name="T4" fmla="*/ 9144000 w 9144000"/>
              <a:gd name="T5" fmla="*/ 0 h 5770245"/>
              <a:gd name="T6" fmla="*/ 0 w 9144000"/>
              <a:gd name="T7" fmla="*/ 0 h 5770245"/>
              <a:gd name="T8" fmla="*/ 0 w 9144000"/>
              <a:gd name="T9" fmla="*/ 1369004 h 57702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00" h="5770245">
                <a:moveTo>
                  <a:pt x="0" y="5770029"/>
                </a:moveTo>
                <a:lnTo>
                  <a:pt x="9144000" y="5770029"/>
                </a:lnTo>
                <a:lnTo>
                  <a:pt x="9144000" y="0"/>
                </a:lnTo>
                <a:lnTo>
                  <a:pt x="0" y="0"/>
                </a:lnTo>
                <a:lnTo>
                  <a:pt x="0" y="577002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0" tIns="0" rIns="0" bIns="0"/>
          <a:lstStyle/>
          <a:p>
            <a:endParaRPr lang="en-GB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485900" y="3829051"/>
            <a:ext cx="6172200" cy="246221"/>
          </a:xfrm>
          <a:prstGeom prst="rect">
            <a:avLst/>
          </a:prstGeom>
        </p:spPr>
        <p:txBody>
          <a:bodyPr/>
          <a:lstStyle>
            <a:lvl1pPr algn="ctr">
              <a:defRPr sz="1600" b="1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381000" y="4743451"/>
            <a:ext cx="3276600" cy="150041"/>
          </a:xfrm>
          <a:prstGeom prst="rect">
            <a:avLst/>
          </a:prstGeom>
        </p:spPr>
        <p:txBody>
          <a:bodyPr/>
          <a:lstStyle>
            <a:lvl1pPr>
              <a:defRPr sz="975" b="1" i="0" spc="-45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1238250" y="2179365"/>
            <a:ext cx="6667500" cy="384721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ts val="3000"/>
              </a:lnSpc>
              <a:spcBef>
                <a:spcPts val="600"/>
              </a:spcBef>
              <a:defRPr sz="2700" b="1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6CDBD7-4D3B-704D-9433-C2E9C5B187BC}"/>
              </a:ext>
            </a:extLst>
          </p:cNvPr>
          <p:cNvSpPr/>
          <p:nvPr userDrawn="1"/>
        </p:nvSpPr>
        <p:spPr>
          <a:xfrm>
            <a:off x="0" y="0"/>
            <a:ext cx="9144000" cy="72076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DE1EA77E-A88F-EC4A-8D0E-858582E52E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776000" y="157212"/>
            <a:ext cx="1029597" cy="406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282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6776859A-9DD5-47BF-9B83-933859D515B6}"/>
              </a:ext>
            </a:extLst>
          </p:cNvPr>
          <p:cNvSpPr>
            <a:spLocks/>
          </p:cNvSpPr>
          <p:nvPr userDrawn="1"/>
        </p:nvSpPr>
        <p:spPr bwMode="auto">
          <a:xfrm>
            <a:off x="0" y="720761"/>
            <a:ext cx="9144000" cy="4422740"/>
          </a:xfrm>
          <a:custGeom>
            <a:avLst/>
            <a:gdLst>
              <a:gd name="T0" fmla="*/ 0 w 9144000"/>
              <a:gd name="T1" fmla="*/ 1369004 h 5770245"/>
              <a:gd name="T2" fmla="*/ 9144000 w 9144000"/>
              <a:gd name="T3" fmla="*/ 1369004 h 5770245"/>
              <a:gd name="T4" fmla="*/ 9144000 w 9144000"/>
              <a:gd name="T5" fmla="*/ 0 h 5770245"/>
              <a:gd name="T6" fmla="*/ 0 w 9144000"/>
              <a:gd name="T7" fmla="*/ 0 h 5770245"/>
              <a:gd name="T8" fmla="*/ 0 w 9144000"/>
              <a:gd name="T9" fmla="*/ 1369004 h 57702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00" h="5770245">
                <a:moveTo>
                  <a:pt x="0" y="5770029"/>
                </a:moveTo>
                <a:lnTo>
                  <a:pt x="9144000" y="5770029"/>
                </a:lnTo>
                <a:lnTo>
                  <a:pt x="9144000" y="0"/>
                </a:lnTo>
                <a:lnTo>
                  <a:pt x="0" y="0"/>
                </a:lnTo>
                <a:lnTo>
                  <a:pt x="0" y="577002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0" tIns="0" rIns="0" bIns="0"/>
          <a:lstStyle/>
          <a:p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485900" y="3829051"/>
            <a:ext cx="6172200" cy="246221"/>
          </a:xfrm>
          <a:prstGeom prst="rect">
            <a:avLst/>
          </a:prstGeom>
        </p:spPr>
        <p:txBody>
          <a:bodyPr/>
          <a:lstStyle>
            <a:lvl1pPr algn="ctr">
              <a:defRPr sz="1600" b="1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381000" y="4743451"/>
            <a:ext cx="3276600" cy="150041"/>
          </a:xfrm>
          <a:prstGeom prst="rect">
            <a:avLst/>
          </a:prstGeom>
        </p:spPr>
        <p:txBody>
          <a:bodyPr/>
          <a:lstStyle>
            <a:lvl1pPr>
              <a:defRPr sz="975" b="1" i="0" spc="-45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1238250" y="2179365"/>
            <a:ext cx="6667500" cy="384721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ts val="3000"/>
              </a:lnSpc>
              <a:spcBef>
                <a:spcPts val="600"/>
              </a:spcBef>
              <a:defRPr sz="2700" b="1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D26B14-BE15-E04A-B2C6-CD020969C8B1}"/>
              </a:ext>
            </a:extLst>
          </p:cNvPr>
          <p:cNvSpPr/>
          <p:nvPr userDrawn="1"/>
        </p:nvSpPr>
        <p:spPr>
          <a:xfrm>
            <a:off x="0" y="0"/>
            <a:ext cx="9144000" cy="72076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EA16A5C2-D94A-C549-B748-F62ECED7AC2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776000" y="157212"/>
            <a:ext cx="1029597" cy="406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05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e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09492841-6065-4554-9FCF-C596EDE0B644}"/>
              </a:ext>
            </a:extLst>
          </p:cNvPr>
          <p:cNvSpPr/>
          <p:nvPr userDrawn="1"/>
        </p:nvSpPr>
        <p:spPr>
          <a:xfrm>
            <a:off x="0" y="720761"/>
            <a:ext cx="9144000" cy="4422740"/>
          </a:xfrm>
          <a:custGeom>
            <a:avLst/>
            <a:gdLst/>
            <a:ahLst/>
            <a:cxnLst/>
            <a:rect l="l" t="t" r="r" b="b"/>
            <a:pathLst>
              <a:path w="9144000" h="5770245">
                <a:moveTo>
                  <a:pt x="0" y="5770029"/>
                </a:moveTo>
                <a:lnTo>
                  <a:pt x="9144000" y="5770029"/>
                </a:lnTo>
                <a:lnTo>
                  <a:pt x="9144000" y="0"/>
                </a:lnTo>
                <a:lnTo>
                  <a:pt x="0" y="0"/>
                </a:lnTo>
                <a:lnTo>
                  <a:pt x="0" y="5770029"/>
                </a:lnTo>
                <a:close/>
              </a:path>
            </a:pathLst>
          </a:custGeom>
          <a:solidFill>
            <a:schemeClr val="accent2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485900" y="3829051"/>
            <a:ext cx="6172200" cy="246221"/>
          </a:xfrm>
          <a:prstGeom prst="rect">
            <a:avLst/>
          </a:prstGeom>
        </p:spPr>
        <p:txBody>
          <a:bodyPr/>
          <a:lstStyle>
            <a:lvl1pPr algn="ctr">
              <a:defRPr sz="1600" b="1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381000" y="4743451"/>
            <a:ext cx="3276600" cy="150041"/>
          </a:xfrm>
          <a:prstGeom prst="rect">
            <a:avLst/>
          </a:prstGeom>
        </p:spPr>
        <p:txBody>
          <a:bodyPr/>
          <a:lstStyle>
            <a:lvl1pPr>
              <a:defRPr sz="975" b="1" i="0" spc="-45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1238250" y="2179365"/>
            <a:ext cx="6667500" cy="384721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ts val="3000"/>
              </a:lnSpc>
              <a:spcBef>
                <a:spcPts val="600"/>
              </a:spcBef>
              <a:defRPr sz="2700" b="1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5096F1A-0C87-304A-9BD6-DF09D2C312E1}"/>
              </a:ext>
            </a:extLst>
          </p:cNvPr>
          <p:cNvSpPr/>
          <p:nvPr userDrawn="1"/>
        </p:nvSpPr>
        <p:spPr>
          <a:xfrm>
            <a:off x="0" y="0"/>
            <a:ext cx="9144000" cy="72076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B5C3D92-A21C-5B4B-8F76-289E5ED2E3D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776000" y="157212"/>
            <a:ext cx="1029597" cy="406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8034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238250" y="1962150"/>
            <a:ext cx="6667500" cy="384721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ts val="3000"/>
              </a:lnSpc>
              <a:spcBef>
                <a:spcPts val="600"/>
              </a:spcBef>
              <a:defRPr sz="2700" b="1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381000" y="4743451"/>
            <a:ext cx="3276600" cy="150041"/>
          </a:xfrm>
          <a:prstGeom prst="rect">
            <a:avLst/>
          </a:prstGeom>
        </p:spPr>
        <p:txBody>
          <a:bodyPr/>
          <a:lstStyle>
            <a:lvl1pPr>
              <a:defRPr sz="975" b="1" i="0" spc="-45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2438633" y="3727906"/>
            <a:ext cx="4266735" cy="215444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spcBef>
                <a:spcPts val="600"/>
              </a:spcBef>
              <a:defRPr sz="14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74EC70-C525-054E-88EB-035C47E49BE0}"/>
              </a:ext>
            </a:extLst>
          </p:cNvPr>
          <p:cNvSpPr/>
          <p:nvPr userDrawn="1"/>
        </p:nvSpPr>
        <p:spPr>
          <a:xfrm>
            <a:off x="0" y="0"/>
            <a:ext cx="9144000" cy="72076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69855F8D-5CBF-1740-9056-F5292A9B86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776000" y="157212"/>
            <a:ext cx="1029597" cy="406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40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905000" y="1657350"/>
            <a:ext cx="5334000" cy="300083"/>
          </a:xfrm>
        </p:spPr>
        <p:txBody>
          <a:bodyPr/>
          <a:lstStyle>
            <a:lvl1pPr algn="ctr">
              <a:defRPr sz="1950" b="1" i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04900" y="2077135"/>
            <a:ext cx="6934200" cy="384721"/>
          </a:xfrm>
        </p:spPr>
        <p:txBody>
          <a:bodyPr/>
          <a:lstStyle>
            <a:lvl1pPr algn="ctr">
              <a:lnSpc>
                <a:spcPts val="3000"/>
              </a:lnSpc>
              <a:spcBef>
                <a:spcPts val="225"/>
              </a:spcBef>
              <a:defRPr sz="2925" b="1" i="0" spc="-45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27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905000" y="1657350"/>
            <a:ext cx="5334000" cy="300083"/>
          </a:xfrm>
          <a:prstGeom prst="rect">
            <a:avLst/>
          </a:prstGeom>
        </p:spPr>
        <p:txBody>
          <a:bodyPr/>
          <a:lstStyle>
            <a:lvl1pPr algn="ctr">
              <a:defRPr sz="1950" b="1" i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04900" y="2077135"/>
            <a:ext cx="6934200" cy="384721"/>
          </a:xfrm>
          <a:prstGeom prst="rect">
            <a:avLst/>
          </a:prstGeom>
        </p:spPr>
        <p:txBody>
          <a:bodyPr/>
          <a:lstStyle>
            <a:lvl1pPr algn="ctr">
              <a:lnSpc>
                <a:spcPts val="3000"/>
              </a:lnSpc>
              <a:spcBef>
                <a:spcPts val="225"/>
              </a:spcBef>
              <a:defRPr sz="2925" b="1" i="0" spc="-45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9650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Holder 3">
            <a:extLst>
              <a:ext uri="{FF2B5EF4-FFF2-40B4-BE49-F238E27FC236}">
                <a16:creationId xmlns:a16="http://schemas.microsoft.com/office/drawing/2014/main" id="{0E468280-27F0-4EAA-878F-10E1E203B8F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184275"/>
            <a:ext cx="8229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7" r:id="rId8"/>
    <p:sldLayoutId id="2147484128" r:id="rId9"/>
    <p:sldLayoutId id="2147484129" r:id="rId10"/>
    <p:sldLayoutId id="2147484130" r:id="rId11"/>
    <p:sldLayoutId id="2147484131" r:id="rId12"/>
    <p:sldLayoutId id="2147484132" r:id="rId13"/>
    <p:sldLayoutId id="2147484133" r:id="rId14"/>
    <p:sldLayoutId id="2147484134" r:id="rId15"/>
    <p:sldLayoutId id="2147484135" r:id="rId16"/>
    <p:sldLayoutId id="2147484136" r:id="rId17"/>
    <p:sldLayoutId id="2147484137" r:id="rId18"/>
    <p:sldLayoutId id="2147484138" r:id="rId19"/>
    <p:sldLayoutId id="2147484139" r:id="rId20"/>
    <p:sldLayoutId id="2147484140" r:id="rId21"/>
    <p:sldLayoutId id="2147484141" r:id="rId22"/>
    <p:sldLayoutId id="2147484142" r:id="rId23"/>
    <p:sldLayoutId id="2147484143" r:id="rId24"/>
    <p:sldLayoutId id="2147484144" r:id="rId25"/>
    <p:sldLayoutId id="2147484116" r:id="rId26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charset="0"/>
          <a:ea typeface="MS PGothic" panose="020B0600070205080204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charset="0"/>
          <a:ea typeface="MS PGothic" panose="020B0600070205080204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charset="0"/>
          <a:ea typeface="MS PGothic" panose="020B0600070205080204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charset="0"/>
          <a:ea typeface="MS PGothic" panose="020B0600070205080204" pitchFamily="34" charset="-128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charset="0"/>
          <a:ea typeface="ＭＳ Ｐゴシック" charset="-128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charset="0"/>
          <a:ea typeface="ＭＳ Ｐゴシック" charset="-128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charset="0"/>
          <a:ea typeface="ＭＳ Ｐゴシック" charset="-128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charset="0"/>
          <a:ea typeface="ＭＳ Ｐゴシック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3429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6858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0287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371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714500" eaLnBrk="1" hangingPunct="1">
        <a:defRPr>
          <a:latin typeface="+mn-lt"/>
          <a:ea typeface="+mn-ea"/>
          <a:cs typeface="+mn-cs"/>
        </a:defRPr>
      </a:lvl6pPr>
      <a:lvl7pPr marL="2057400" eaLnBrk="1" hangingPunct="1">
        <a:defRPr>
          <a:latin typeface="+mn-lt"/>
          <a:ea typeface="+mn-ea"/>
          <a:cs typeface="+mn-cs"/>
        </a:defRPr>
      </a:lvl7pPr>
      <a:lvl8pPr marL="2400300" eaLnBrk="1" hangingPunct="1">
        <a:defRPr>
          <a:latin typeface="+mn-lt"/>
          <a:ea typeface="+mn-ea"/>
          <a:cs typeface="+mn-cs"/>
        </a:defRPr>
      </a:lvl8pPr>
      <a:lvl9pPr marL="27432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342900" eaLnBrk="1" hangingPunct="1">
        <a:defRPr>
          <a:latin typeface="+mn-lt"/>
          <a:ea typeface="+mn-ea"/>
          <a:cs typeface="+mn-cs"/>
        </a:defRPr>
      </a:lvl2pPr>
      <a:lvl3pPr marL="685800" eaLnBrk="1" hangingPunct="1">
        <a:defRPr>
          <a:latin typeface="+mn-lt"/>
          <a:ea typeface="+mn-ea"/>
          <a:cs typeface="+mn-cs"/>
        </a:defRPr>
      </a:lvl3pPr>
      <a:lvl4pPr marL="1028700" eaLnBrk="1" hangingPunct="1">
        <a:defRPr>
          <a:latin typeface="+mn-lt"/>
          <a:ea typeface="+mn-ea"/>
          <a:cs typeface="+mn-cs"/>
        </a:defRPr>
      </a:lvl4pPr>
      <a:lvl5pPr marL="1371600" eaLnBrk="1" hangingPunct="1">
        <a:defRPr>
          <a:latin typeface="+mn-lt"/>
          <a:ea typeface="+mn-ea"/>
          <a:cs typeface="+mn-cs"/>
        </a:defRPr>
      </a:lvl5pPr>
      <a:lvl6pPr marL="1714500" eaLnBrk="1" hangingPunct="1">
        <a:defRPr>
          <a:latin typeface="+mn-lt"/>
          <a:ea typeface="+mn-ea"/>
          <a:cs typeface="+mn-cs"/>
        </a:defRPr>
      </a:lvl6pPr>
      <a:lvl7pPr marL="2057400" eaLnBrk="1" hangingPunct="1">
        <a:defRPr>
          <a:latin typeface="+mn-lt"/>
          <a:ea typeface="+mn-ea"/>
          <a:cs typeface="+mn-cs"/>
        </a:defRPr>
      </a:lvl7pPr>
      <a:lvl8pPr marL="2400300" eaLnBrk="1" hangingPunct="1">
        <a:defRPr>
          <a:latin typeface="+mn-lt"/>
          <a:ea typeface="+mn-ea"/>
          <a:cs typeface="+mn-cs"/>
        </a:defRPr>
      </a:lvl8pPr>
      <a:lvl9pPr marL="27432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87841D-7FBB-1D4B-AB25-6BBEDF3A38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99592" y="2976858"/>
            <a:ext cx="7344816" cy="837922"/>
          </a:xfrm>
        </p:spPr>
        <p:txBody>
          <a:bodyPr/>
          <a:lstStyle/>
          <a:p>
            <a:r>
              <a:rPr lang="en-GB" dirty="0"/>
              <a:t>Cambridge National in Creative iMedia </a:t>
            </a:r>
          </a:p>
          <a:p>
            <a:r>
              <a:rPr lang="en-GB" dirty="0"/>
              <a:t>at St. Martin’s School 2024_2025</a:t>
            </a:r>
            <a:endParaRPr lang="en-US" dirty="0"/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FD0237CF-483A-441E-8B84-7939B5D68E8D}"/>
              </a:ext>
            </a:extLst>
          </p:cNvPr>
          <p:cNvSpPr txBox="1">
            <a:spLocks/>
          </p:cNvSpPr>
          <p:nvPr/>
        </p:nvSpPr>
        <p:spPr bwMode="auto">
          <a:xfrm>
            <a:off x="1485900" y="4195653"/>
            <a:ext cx="6172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rtl="0" eaLnBrk="1" fontAlgn="base" hangingPunct="1">
              <a:spcBef>
                <a:spcPct val="20000"/>
              </a:spcBef>
              <a:spcAft>
                <a:spcPct val="0"/>
              </a:spcAft>
              <a:defRPr sz="2475" b="1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algn="l" rtl="0" eaLnBrk="1" fontAlgn="base" hangingPunct="1">
              <a:spcBef>
                <a:spcPct val="20000"/>
              </a:spcBef>
              <a:spcAft>
                <a:spcPct val="0"/>
              </a:spcAft>
              <a:defRPr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800" algn="l" rtl="0" eaLnBrk="1" fontAlgn="base" hangingPunct="1">
              <a:spcBef>
                <a:spcPct val="20000"/>
              </a:spcBef>
              <a:spcAft>
                <a:spcPct val="0"/>
              </a:spcAft>
              <a:defRPr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700" algn="l" rtl="0" eaLnBrk="1" fontAlgn="base" hangingPunct="1">
              <a:spcBef>
                <a:spcPct val="20000"/>
              </a:spcBef>
              <a:spcAft>
                <a:spcPct val="0"/>
              </a:spcAft>
              <a:defRPr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600" algn="l" rtl="0" eaLnBrk="1" fontAlgn="base" hangingPunct="1">
              <a:spcBef>
                <a:spcPct val="20000"/>
              </a:spcBef>
              <a:spcAft>
                <a:spcPct val="0"/>
              </a:spcAft>
              <a:defRPr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500" eaLnBrk="1" hangingPunct="1">
              <a:defRPr>
                <a:latin typeface="+mn-lt"/>
                <a:ea typeface="+mn-ea"/>
                <a:cs typeface="+mn-cs"/>
              </a:defRPr>
            </a:lvl6pPr>
            <a:lvl7pPr marL="2057400" eaLnBrk="1" hangingPunct="1">
              <a:defRPr>
                <a:latin typeface="+mn-lt"/>
                <a:ea typeface="+mn-ea"/>
                <a:cs typeface="+mn-cs"/>
              </a:defRPr>
            </a:lvl7pPr>
            <a:lvl8pPr marL="2400300" eaLnBrk="1" hangingPunct="1">
              <a:defRPr>
                <a:latin typeface="+mn-lt"/>
                <a:ea typeface="+mn-ea"/>
                <a:cs typeface="+mn-cs"/>
              </a:defRPr>
            </a:lvl8pPr>
            <a:lvl9pPr marL="27432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GB" sz="1600" b="0" kern="0" dirty="0"/>
              <a:t>Everything you need to know to choose the subject </a:t>
            </a:r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7805B869-E056-8742-BAA6-FA3FE5AC6C0E}"/>
              </a:ext>
            </a:extLst>
          </p:cNvPr>
          <p:cNvSpPr txBox="1">
            <a:spLocks/>
          </p:cNvSpPr>
          <p:nvPr/>
        </p:nvSpPr>
        <p:spPr>
          <a:xfrm>
            <a:off x="89502" y="4894008"/>
            <a:ext cx="324036" cy="12503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">
              <a:spcBef>
                <a:spcPts val="75"/>
              </a:spcBef>
            </a:pPr>
            <a:fld id="{81D60167-4931-47E6-BA6A-407CBD079E47}" type="slidenum">
              <a:rPr lang="ru-RU" sz="750" spc="-4">
                <a:solidFill>
                  <a:schemeClr val="bg1"/>
                </a:solidFill>
                <a:latin typeface="Verdana"/>
                <a:cs typeface="Verdana"/>
              </a:rPr>
              <a:pPr marL="28575">
                <a:spcBef>
                  <a:spcPts val="75"/>
                </a:spcBef>
              </a:pPr>
              <a:t>1</a:t>
            </a:fld>
            <a:endParaRPr lang="ru-RU" sz="750" spc="-4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45110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735C32B-4A48-4642-8DAA-B6F2BFF0D2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D663E4-9A12-614D-9273-A53C63644A4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Unit Summary</a:t>
            </a: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80B602D7-F222-204D-92DE-75E18F739FC5}"/>
              </a:ext>
            </a:extLst>
          </p:cNvPr>
          <p:cNvSpPr txBox="1">
            <a:spLocks/>
          </p:cNvSpPr>
          <p:nvPr/>
        </p:nvSpPr>
        <p:spPr>
          <a:xfrm>
            <a:off x="89502" y="4894008"/>
            <a:ext cx="324036" cy="12503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">
              <a:spcBef>
                <a:spcPts val="75"/>
              </a:spcBef>
            </a:pPr>
            <a:fld id="{81D60167-4931-47E6-BA6A-407CBD079E47}" type="slidenum">
              <a:rPr lang="ru-RU" sz="750" spc="-4">
                <a:latin typeface="Verdana"/>
                <a:cs typeface="Verdana"/>
              </a:rPr>
              <a:pPr marL="28575">
                <a:spcBef>
                  <a:spcPts val="75"/>
                </a:spcBef>
              </a:pPr>
              <a:t>10</a:t>
            </a:fld>
            <a:endParaRPr lang="ru-RU" sz="750" spc="-4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689771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ED8092F-F35D-CF40-92E8-FF65D2B141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Key Points: R093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Creative iMedia in the media industry</a:t>
            </a:r>
            <a:endParaRPr lang="en-GB" sz="2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41E59-ADDF-AD41-AD78-ED03EDDE7D2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3400" y="1066800"/>
            <a:ext cx="8031162" cy="193899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Mandatory unit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48 GLH (larger than J817 EA unit 30 GLH)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Externally assessed through 1hr 30 minute written paper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Worth 40% of the final mark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Range of short response and extended response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CA58645A-B5C1-D943-96DF-CA9CB7BDC25A}"/>
              </a:ext>
            </a:extLst>
          </p:cNvPr>
          <p:cNvSpPr txBox="1">
            <a:spLocks/>
          </p:cNvSpPr>
          <p:nvPr/>
        </p:nvSpPr>
        <p:spPr>
          <a:xfrm>
            <a:off x="89502" y="4894008"/>
            <a:ext cx="324036" cy="12503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">
              <a:spcBef>
                <a:spcPts val="75"/>
              </a:spcBef>
            </a:pPr>
            <a:fld id="{81D60167-4931-47E6-BA6A-407CBD079E47}" type="slidenum">
              <a:rPr lang="ru-RU" sz="750" spc="-4">
                <a:latin typeface="Verdana"/>
                <a:cs typeface="Verdana"/>
              </a:rPr>
              <a:pPr marL="28575">
                <a:spcBef>
                  <a:spcPts val="75"/>
                </a:spcBef>
              </a:pPr>
              <a:t>11</a:t>
            </a:fld>
            <a:endParaRPr lang="ru-RU" sz="750" spc="-4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610396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ED8092F-F35D-CF40-92E8-FF65D2B141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Key Points: R094 – </a:t>
            </a:r>
            <a:r>
              <a:rPr lang="en-GB" sz="2000" dirty="0"/>
              <a:t>Visual identity and digital graphics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41E59-ADDF-AD41-AD78-ED03EDDE7D2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3400" y="1066800"/>
            <a:ext cx="8031162" cy="3545586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Mandatory unit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30 GLH (same as current specification unit R082)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Internally assessed and externally moderated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Assessment notionally 10-12 hrs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Worth 25% of the final mark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Visual identity is a new element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Digital graphics content is largely similar to R082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Does not include review / evaluate Topic Area (this is assessed in the optional unit)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82DE526D-EDD3-004C-94BA-33F03C3BE776}"/>
              </a:ext>
            </a:extLst>
          </p:cNvPr>
          <p:cNvSpPr txBox="1">
            <a:spLocks/>
          </p:cNvSpPr>
          <p:nvPr/>
        </p:nvSpPr>
        <p:spPr>
          <a:xfrm>
            <a:off x="89502" y="4894008"/>
            <a:ext cx="324036" cy="12503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">
              <a:spcBef>
                <a:spcPts val="75"/>
              </a:spcBef>
            </a:pPr>
            <a:fld id="{81D60167-4931-47E6-BA6A-407CBD079E47}" type="slidenum">
              <a:rPr lang="ru-RU" sz="750" spc="-4">
                <a:latin typeface="Verdana"/>
                <a:cs typeface="Verdana"/>
              </a:rPr>
              <a:pPr marL="28575">
                <a:spcBef>
                  <a:spcPts val="75"/>
                </a:spcBef>
              </a:pPr>
              <a:t>12</a:t>
            </a:fld>
            <a:endParaRPr lang="ru-RU" sz="750" spc="-4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897040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ED8092F-F35D-CF40-92E8-FF65D2B141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Key Points:  R095 - R099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41E59-ADDF-AD41-AD78-ED03EDDE7D2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3400" y="1066800"/>
            <a:ext cx="8215064" cy="2271391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All optional units are similar in terms of content, size, demand and challenge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Each optional unit is 42 GLH 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Each assessment requires notionally 12-15 hours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All optional unit assessments follow the same pattern: </a:t>
            </a:r>
          </a:p>
          <a:p>
            <a:pPr marL="968850" lvl="2" indent="-285750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TA1 Plan</a:t>
            </a:r>
          </a:p>
          <a:p>
            <a:pPr marL="968850" lvl="2" indent="-285750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TA2 Create</a:t>
            </a:r>
          </a:p>
          <a:p>
            <a:pPr marL="968850" lvl="2" indent="-285750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TA3 Review</a:t>
            </a: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34F9CDE6-FA7C-9B4D-AE32-765CEED97638}"/>
              </a:ext>
            </a:extLst>
          </p:cNvPr>
          <p:cNvSpPr txBox="1">
            <a:spLocks/>
          </p:cNvSpPr>
          <p:nvPr/>
        </p:nvSpPr>
        <p:spPr>
          <a:xfrm>
            <a:off x="89502" y="4894008"/>
            <a:ext cx="324036" cy="12503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">
              <a:spcBef>
                <a:spcPts val="75"/>
              </a:spcBef>
            </a:pPr>
            <a:fld id="{81D60167-4931-47E6-BA6A-407CBD079E47}" type="slidenum">
              <a:rPr lang="ru-RU" sz="750" spc="-4">
                <a:latin typeface="Verdana"/>
                <a:cs typeface="Verdana"/>
              </a:rPr>
              <a:pPr marL="28575">
                <a:spcBef>
                  <a:spcPts val="75"/>
                </a:spcBef>
              </a:pPr>
              <a:t>13</a:t>
            </a:fld>
            <a:endParaRPr lang="ru-RU" sz="750" spc="-4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56926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735C32B-4A48-4642-8DAA-B6F2BFF0D2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Part 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D663E4-9A12-614D-9273-A53C63644A4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Assessment Overview</a:t>
            </a: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80B602D7-F222-204D-92DE-75E18F739FC5}"/>
              </a:ext>
            </a:extLst>
          </p:cNvPr>
          <p:cNvSpPr txBox="1">
            <a:spLocks/>
          </p:cNvSpPr>
          <p:nvPr/>
        </p:nvSpPr>
        <p:spPr>
          <a:xfrm>
            <a:off x="89502" y="4894008"/>
            <a:ext cx="324036" cy="12503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">
              <a:spcBef>
                <a:spcPts val="75"/>
              </a:spcBef>
            </a:pPr>
            <a:fld id="{81D60167-4931-47E6-BA6A-407CBD079E47}" type="slidenum">
              <a:rPr lang="ru-RU" sz="750" spc="-4">
                <a:latin typeface="Verdana"/>
                <a:cs typeface="Verdana"/>
              </a:rPr>
              <a:pPr marL="28575">
                <a:spcBef>
                  <a:spcPts val="75"/>
                </a:spcBef>
              </a:pPr>
              <a:t>14</a:t>
            </a:fld>
            <a:endParaRPr lang="ru-RU" sz="750" spc="-4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44978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ED8092F-F35D-CF40-92E8-FF65D2B141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Assessment series and entry options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41E59-ADDF-AD41-AD78-ED03EDDE7D2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3400" y="1066800"/>
            <a:ext cx="8031162" cy="334860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The </a:t>
            </a:r>
            <a:r>
              <a:rPr lang="en-GB" sz="1600" u="sng" dirty="0"/>
              <a:t>R094 coursework </a:t>
            </a:r>
            <a:r>
              <a:rPr lang="en-GB" sz="1600" dirty="0"/>
              <a:t>has been a website graphic for a business called Metamoda who sell products in the Metaverse and a holding screen graphic for an historical game for a business called Midnight Games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This coursework is submitted in </a:t>
            </a:r>
            <a:r>
              <a:rPr lang="en-GB" sz="1600" b="1" dirty="0"/>
              <a:t>May of Year 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The </a:t>
            </a:r>
            <a:r>
              <a:rPr lang="en-GB" sz="1600" u="sng" dirty="0"/>
              <a:t>R095 coursework </a:t>
            </a:r>
            <a:r>
              <a:rPr lang="en-GB" sz="1600" dirty="0"/>
              <a:t>has been a comic for a business called Eclobal who wanted to promote recycling and reuse of clothing, food or plastics amongst a teenage audience.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This coursework is submitted in </a:t>
            </a:r>
            <a:r>
              <a:rPr lang="en-GB" sz="1600" b="1" dirty="0"/>
              <a:t>May of Year 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u="sng" dirty="0"/>
              <a:t>The R093 </a:t>
            </a:r>
            <a:r>
              <a:rPr lang="en-US" sz="1600" u="sng" dirty="0"/>
              <a:t>Creative iMedia in the media industry</a:t>
            </a:r>
            <a:r>
              <a:rPr lang="en-US" sz="1600" dirty="0"/>
              <a:t> exam is sat in </a:t>
            </a:r>
            <a:r>
              <a:rPr lang="en-US" sz="1600" b="1" dirty="0"/>
              <a:t>May/June of Year 11</a:t>
            </a:r>
            <a:endParaRPr lang="en-GB" sz="1600" b="1" dirty="0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C6E91153-F241-2749-977A-5DCCA368EA25}"/>
              </a:ext>
            </a:extLst>
          </p:cNvPr>
          <p:cNvSpPr txBox="1">
            <a:spLocks/>
          </p:cNvSpPr>
          <p:nvPr/>
        </p:nvSpPr>
        <p:spPr>
          <a:xfrm>
            <a:off x="89502" y="4894008"/>
            <a:ext cx="324036" cy="12503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">
              <a:spcBef>
                <a:spcPts val="75"/>
              </a:spcBef>
            </a:pPr>
            <a:fld id="{81D60167-4931-47E6-BA6A-407CBD079E47}" type="slidenum">
              <a:rPr lang="ru-RU" sz="750" spc="-4">
                <a:latin typeface="Verdana"/>
                <a:cs typeface="Verdana"/>
              </a:rPr>
              <a:pPr marL="28575">
                <a:spcBef>
                  <a:spcPts val="75"/>
                </a:spcBef>
              </a:pPr>
              <a:t>15</a:t>
            </a:fld>
            <a:endParaRPr lang="ru-RU" sz="750" spc="-4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365754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ED8092F-F35D-CF40-92E8-FF65D2B141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1" y="438150"/>
            <a:ext cx="8031163" cy="338554"/>
          </a:xfrm>
        </p:spPr>
        <p:txBody>
          <a:bodyPr/>
          <a:lstStyle/>
          <a:p>
            <a:r>
              <a:rPr lang="en-US" dirty="0"/>
              <a:t>Terminal Assessment rule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FFCF8A-CDD6-4C85-934A-D70509E3FAC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92460" y="1275606"/>
            <a:ext cx="8359080" cy="492443"/>
          </a:xfrm>
        </p:spPr>
        <p:txBody>
          <a:bodyPr/>
          <a:lstStyle/>
          <a:p>
            <a:r>
              <a:rPr lang="en-GB" sz="1600" dirty="0"/>
              <a:t>The externally assessed written exam (R093) must be taken in the final series – at the END of the course. 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544EE8C-DAD0-4EE5-8465-FE5ABE04717A}"/>
              </a:ext>
            </a:extLst>
          </p:cNvPr>
          <p:cNvGrpSpPr/>
          <p:nvPr/>
        </p:nvGrpSpPr>
        <p:grpSpPr>
          <a:xfrm>
            <a:off x="438144" y="2086854"/>
            <a:ext cx="8064896" cy="1080332"/>
            <a:chOff x="511586" y="2993254"/>
            <a:chExt cx="8064896" cy="1080332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915DC68C-6EC4-4F07-992E-BFF3EB023D0E}"/>
                </a:ext>
              </a:extLst>
            </p:cNvPr>
            <p:cNvSpPr/>
            <p:nvPr/>
          </p:nvSpPr>
          <p:spPr>
            <a:xfrm>
              <a:off x="511586" y="2993254"/>
              <a:ext cx="2376264" cy="402310"/>
            </a:xfrm>
            <a:prstGeom prst="roundRect">
              <a:avLst/>
            </a:prstGeom>
            <a:solidFill>
              <a:schemeClr val="accent4"/>
            </a:solidFill>
          </p:spPr>
          <p:txBody>
            <a:bodyPr wrap="square" lIns="0" tIns="0" rIns="0" bIns="0" rtlCol="0" anchor="ctr"/>
            <a:lstStyle/>
            <a:p>
              <a:pPr marL="12700" algn="ctr"/>
              <a:r>
                <a:rPr lang="en-GB" sz="1400" b="1" dirty="0">
                  <a:solidFill>
                    <a:schemeClr val="bg1"/>
                  </a:solidFill>
                  <a:latin typeface="+mj-lt"/>
                </a:rPr>
                <a:t>Year 10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23E858B1-5935-4ED7-92EE-AD641E8AAE42}"/>
                </a:ext>
              </a:extLst>
            </p:cNvPr>
            <p:cNvSpPr/>
            <p:nvPr/>
          </p:nvSpPr>
          <p:spPr>
            <a:xfrm>
              <a:off x="3355902" y="3001107"/>
              <a:ext cx="2376264" cy="402310"/>
            </a:xfrm>
            <a:prstGeom prst="roundRect">
              <a:avLst/>
            </a:prstGeom>
            <a:solidFill>
              <a:schemeClr val="accent4"/>
            </a:solidFill>
          </p:spPr>
          <p:txBody>
            <a:bodyPr wrap="square" lIns="0" tIns="0" rIns="0" bIns="0" rtlCol="0" anchor="ctr"/>
            <a:lstStyle/>
            <a:p>
              <a:pPr marL="12700" algn="ctr"/>
              <a:r>
                <a:rPr lang="en-GB" sz="1400" b="1" dirty="0">
                  <a:solidFill>
                    <a:schemeClr val="bg1"/>
                  </a:solidFill>
                  <a:latin typeface="+mj-lt"/>
                </a:rPr>
                <a:t>Year 11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5BDDFA8C-FEDD-4EB4-824E-8D09F111256E}"/>
                </a:ext>
              </a:extLst>
            </p:cNvPr>
            <p:cNvSpPr/>
            <p:nvPr/>
          </p:nvSpPr>
          <p:spPr>
            <a:xfrm>
              <a:off x="6200218" y="3001107"/>
              <a:ext cx="2376264" cy="402310"/>
            </a:xfrm>
            <a:prstGeom prst="roundRect">
              <a:avLst/>
            </a:prstGeom>
            <a:solidFill>
              <a:schemeClr val="accent4"/>
            </a:solidFill>
          </p:spPr>
          <p:txBody>
            <a:bodyPr wrap="square" lIns="0" tIns="0" rIns="0" bIns="0" rtlCol="0" anchor="ctr"/>
            <a:lstStyle/>
            <a:p>
              <a:pPr marL="12700" algn="ctr"/>
              <a:r>
                <a:rPr lang="en-GB" sz="1400" b="1" dirty="0">
                  <a:solidFill>
                    <a:schemeClr val="bg1"/>
                  </a:solidFill>
                  <a:latin typeface="+mj-lt"/>
                </a:rPr>
                <a:t>Year 11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E308F206-B0E7-43EA-8F39-4980C22629A5}"/>
                </a:ext>
              </a:extLst>
            </p:cNvPr>
            <p:cNvSpPr/>
            <p:nvPr/>
          </p:nvSpPr>
          <p:spPr>
            <a:xfrm>
              <a:off x="755576" y="3488811"/>
              <a:ext cx="1944216" cy="584775"/>
            </a:xfrm>
            <a:prstGeom prst="roundRect">
              <a:avLst/>
            </a:prstGeom>
            <a:solidFill>
              <a:srgbClr val="AC20AC"/>
            </a:solidFill>
          </p:spPr>
          <p:txBody>
            <a:bodyPr wrap="square" lIns="0" tIns="0" rIns="0" bIns="0" rtlCol="0" anchor="ctr"/>
            <a:lstStyle/>
            <a:p>
              <a:pPr marL="12700" algn="ctr"/>
              <a:r>
                <a:rPr lang="en-GB" sz="1400" b="1" dirty="0">
                  <a:solidFill>
                    <a:schemeClr val="bg1"/>
                  </a:solidFill>
                  <a:latin typeface="+mj-lt"/>
                </a:rPr>
                <a:t>R094 coursework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733D0538-14F0-47BF-B138-7AF63E3AE9A6}"/>
                </a:ext>
              </a:extLst>
            </p:cNvPr>
            <p:cNvSpPr/>
            <p:nvPr/>
          </p:nvSpPr>
          <p:spPr>
            <a:xfrm>
              <a:off x="3644041" y="3485992"/>
              <a:ext cx="1944216" cy="584775"/>
            </a:xfrm>
            <a:prstGeom prst="roundRect">
              <a:avLst/>
            </a:prstGeom>
            <a:solidFill>
              <a:srgbClr val="AC20AC"/>
            </a:solidFill>
          </p:spPr>
          <p:txBody>
            <a:bodyPr wrap="square" lIns="0" tIns="0" rIns="0" bIns="0" rtlCol="0" anchor="ctr"/>
            <a:lstStyle/>
            <a:p>
              <a:pPr marL="12700" algn="ctr"/>
              <a:r>
                <a:rPr lang="en-GB" sz="1400" b="1" dirty="0">
                  <a:solidFill>
                    <a:schemeClr val="bg1"/>
                  </a:solidFill>
                  <a:latin typeface="+mj-lt"/>
                </a:rPr>
                <a:t>R095 Coursework</a:t>
              </a:r>
            </a:p>
          </p:txBody>
        </p:sp>
      </p:grp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B164E04-95A4-4EDE-AE65-CD34EF07DD5F}"/>
              </a:ext>
            </a:extLst>
          </p:cNvPr>
          <p:cNvSpPr/>
          <p:nvPr/>
        </p:nvSpPr>
        <p:spPr>
          <a:xfrm>
            <a:off x="6342800" y="2579592"/>
            <a:ext cx="1944216" cy="584775"/>
          </a:xfrm>
          <a:prstGeom prst="roundRect">
            <a:avLst/>
          </a:prstGeom>
          <a:solidFill>
            <a:srgbClr val="AC20AC"/>
          </a:solidFill>
        </p:spPr>
        <p:txBody>
          <a:bodyPr wrap="square" lIns="0" tIns="0" rIns="0" bIns="0" rtlCol="0" anchor="ctr"/>
          <a:lstStyle/>
          <a:p>
            <a:pPr marL="12700" algn="ctr"/>
            <a:r>
              <a:rPr lang="en-GB" sz="1400" b="1" dirty="0">
                <a:solidFill>
                  <a:schemeClr val="bg1"/>
                </a:solidFill>
                <a:latin typeface="+mj-lt"/>
              </a:rPr>
              <a:t>R093 Exam</a:t>
            </a: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E43A2EB0-38ED-0F49-94BC-3A231CECC218}"/>
              </a:ext>
            </a:extLst>
          </p:cNvPr>
          <p:cNvSpPr txBox="1">
            <a:spLocks/>
          </p:cNvSpPr>
          <p:nvPr/>
        </p:nvSpPr>
        <p:spPr>
          <a:xfrm>
            <a:off x="89502" y="4894008"/>
            <a:ext cx="324036" cy="12503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">
              <a:spcBef>
                <a:spcPts val="75"/>
              </a:spcBef>
            </a:pPr>
            <a:fld id="{81D60167-4931-47E6-BA6A-407CBD079E47}" type="slidenum">
              <a:rPr lang="ru-RU" sz="750" spc="-4">
                <a:latin typeface="Verdana"/>
                <a:cs typeface="Verdana"/>
              </a:rPr>
              <a:pPr marL="28575">
                <a:spcBef>
                  <a:spcPts val="75"/>
                </a:spcBef>
              </a:pPr>
              <a:t>16</a:t>
            </a:fld>
            <a:endParaRPr lang="ru-RU" sz="750" spc="-4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039197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735C32B-4A48-4642-8DAA-B6F2BFF0D2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Part 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D663E4-9A12-614D-9273-A53C63644A4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04900" y="2077135"/>
            <a:ext cx="6934200" cy="1205458"/>
          </a:xfrm>
        </p:spPr>
        <p:txBody>
          <a:bodyPr/>
          <a:lstStyle/>
          <a:p>
            <a:r>
              <a:rPr lang="en-US" dirty="0"/>
              <a:t>Further details</a:t>
            </a:r>
          </a:p>
          <a:p>
            <a:endParaRPr lang="en-US" dirty="0"/>
          </a:p>
          <a:p>
            <a:r>
              <a:rPr lang="en-US" dirty="0"/>
              <a:t>john.holmes@stm.318education.co.uk</a:t>
            </a: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80B602D7-F222-204D-92DE-75E18F739FC5}"/>
              </a:ext>
            </a:extLst>
          </p:cNvPr>
          <p:cNvSpPr txBox="1">
            <a:spLocks/>
          </p:cNvSpPr>
          <p:nvPr/>
        </p:nvSpPr>
        <p:spPr>
          <a:xfrm>
            <a:off x="89502" y="4894008"/>
            <a:ext cx="324036" cy="12503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">
              <a:spcBef>
                <a:spcPts val="75"/>
              </a:spcBef>
            </a:pPr>
            <a:fld id="{81D60167-4931-47E6-BA6A-407CBD079E47}" type="slidenum">
              <a:rPr lang="ru-RU" sz="750" spc="-4">
                <a:latin typeface="Verdana"/>
                <a:cs typeface="Verdana"/>
              </a:rPr>
              <a:pPr marL="28575">
                <a:spcBef>
                  <a:spcPts val="75"/>
                </a:spcBef>
              </a:pPr>
              <a:t>17</a:t>
            </a:fld>
            <a:endParaRPr lang="ru-RU" sz="750" spc="-4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88206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735C32B-4A48-4642-8DAA-B6F2BFF0D2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Part 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D663E4-9A12-614D-9273-A53C63644A4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Qualification Introduction</a:t>
            </a: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80B602D7-F222-204D-92DE-75E18F739FC5}"/>
              </a:ext>
            </a:extLst>
          </p:cNvPr>
          <p:cNvSpPr txBox="1">
            <a:spLocks/>
          </p:cNvSpPr>
          <p:nvPr/>
        </p:nvSpPr>
        <p:spPr>
          <a:xfrm>
            <a:off x="89502" y="4894008"/>
            <a:ext cx="324036" cy="12503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">
              <a:spcBef>
                <a:spcPts val="75"/>
              </a:spcBef>
            </a:pPr>
            <a:fld id="{81D60167-4931-47E6-BA6A-407CBD079E47}" type="slidenum">
              <a:rPr lang="ru-RU" sz="750" spc="-4">
                <a:latin typeface="Verdana"/>
                <a:cs typeface="Verdana"/>
              </a:rPr>
              <a:pPr marL="28575">
                <a:spcBef>
                  <a:spcPts val="75"/>
                </a:spcBef>
              </a:pPr>
              <a:t>2</a:t>
            </a:fld>
            <a:endParaRPr lang="ru-RU" sz="750" spc="-4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659821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652729B-B1CD-F744-8C62-46B543EE34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Cambridge National in Creative iMedia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0C54B-7448-4E46-8F53-FC48DFBE37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276" y="961769"/>
            <a:ext cx="2855404" cy="4055502"/>
          </a:xfrm>
          <a:prstGeom prst="rect">
            <a:avLst/>
          </a:prstGeom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D0255DA-A717-47DD-A338-233F6772F3A9}"/>
              </a:ext>
            </a:extLst>
          </p:cNvPr>
          <p:cNvSpPr txBox="1">
            <a:spLocks/>
          </p:cNvSpPr>
          <p:nvPr/>
        </p:nvSpPr>
        <p:spPr bwMode="auto">
          <a:xfrm>
            <a:off x="3563888" y="970967"/>
            <a:ext cx="511382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 sz="1400" spc="-15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algn="l" rtl="0" eaLnBrk="1" fontAlgn="base" hangingPunct="1">
              <a:spcBef>
                <a:spcPct val="20000"/>
              </a:spcBef>
              <a:spcAft>
                <a:spcPct val="0"/>
              </a:spcAft>
              <a:defRPr sz="1050" spc="-45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800" algn="l" rtl="0" eaLnBrk="1" fontAlgn="base" hangingPunct="1">
              <a:spcBef>
                <a:spcPct val="20000"/>
              </a:spcBef>
              <a:spcAft>
                <a:spcPct val="0"/>
              </a:spcAft>
              <a:defRPr sz="1050" spc="-45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700" algn="l" rtl="0" eaLnBrk="1" fontAlgn="base" hangingPunct="1">
              <a:spcBef>
                <a:spcPct val="20000"/>
              </a:spcBef>
              <a:spcAft>
                <a:spcPct val="0"/>
              </a:spcAft>
              <a:defRPr sz="1050" spc="-45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600" algn="l" rtl="0" eaLnBrk="1" fontAlgn="base" hangingPunct="1">
              <a:spcBef>
                <a:spcPct val="20000"/>
              </a:spcBef>
              <a:spcAft>
                <a:spcPct val="0"/>
              </a:spcAft>
              <a:defRPr sz="1050" spc="-45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500" eaLnBrk="1" hangingPunct="1">
              <a:defRPr>
                <a:latin typeface="+mn-lt"/>
                <a:ea typeface="+mn-ea"/>
                <a:cs typeface="+mn-cs"/>
              </a:defRPr>
            </a:lvl6pPr>
            <a:lvl7pPr marL="2057400" eaLnBrk="1" hangingPunct="1">
              <a:defRPr>
                <a:latin typeface="+mn-lt"/>
                <a:ea typeface="+mn-ea"/>
                <a:cs typeface="+mn-cs"/>
              </a:defRPr>
            </a:lvl7pPr>
            <a:lvl8pPr marL="2400300" eaLnBrk="1" hangingPunct="1">
              <a:defRPr>
                <a:latin typeface="+mn-lt"/>
                <a:ea typeface="+mn-ea"/>
                <a:cs typeface="+mn-cs"/>
              </a:defRPr>
            </a:lvl8pPr>
            <a:lvl9pPr marL="27432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marR="71970" defTabSz="914400">
              <a:spcAft>
                <a:spcPts val="600"/>
              </a:spcAft>
            </a:pPr>
            <a:r>
              <a:rPr lang="en-GB" sz="1800" kern="0" dirty="0">
                <a:latin typeface="Arial" panose="020B0604020202020204" pitchFamily="34" charset="0"/>
              </a:rPr>
              <a:t>This qualification is a ‘Technical approach to media’. </a:t>
            </a:r>
          </a:p>
          <a:p>
            <a:pPr marR="71970" defTabSz="914400">
              <a:spcAft>
                <a:spcPts val="600"/>
              </a:spcAft>
            </a:pPr>
            <a:r>
              <a:rPr lang="en-GB" sz="1800" kern="0" dirty="0">
                <a:latin typeface="Arial" panose="020B0604020202020204" pitchFamily="34" charset="0"/>
              </a:rPr>
              <a:t>Not ICT or Computer Science or Media Studies or Art or DT, but contains aspects of all these.</a:t>
            </a:r>
          </a:p>
          <a:p>
            <a:pPr marR="71970" defTabSz="914400">
              <a:spcAft>
                <a:spcPts val="600"/>
              </a:spcAft>
            </a:pPr>
            <a:endParaRPr lang="en-GB" sz="1800" kern="0" dirty="0">
              <a:latin typeface="Arial" panose="020B0604020202020204" pitchFamily="34" charset="0"/>
            </a:endParaRPr>
          </a:p>
          <a:p>
            <a:pPr marR="71970" defTabSz="914400">
              <a:spcAft>
                <a:spcPts val="600"/>
              </a:spcAft>
            </a:pPr>
            <a:r>
              <a:rPr lang="en-GB" sz="1800" kern="0" dirty="0">
                <a:latin typeface="Arial" panose="020B0604020202020204" pitchFamily="34" charset="0"/>
              </a:rPr>
              <a:t>It allows students – and teachers – to work to their strengths and areas of interest.</a:t>
            </a:r>
          </a:p>
          <a:p>
            <a:pPr marR="71970" defTabSz="914400">
              <a:spcAft>
                <a:spcPts val="600"/>
              </a:spcAft>
            </a:pPr>
            <a:endParaRPr lang="en-GB" sz="1800" kern="0" dirty="0">
              <a:latin typeface="Arial" panose="020B0604020202020204" pitchFamily="34" charset="0"/>
            </a:endParaRPr>
          </a:p>
          <a:p>
            <a:pPr marR="71970" defTabSz="914400">
              <a:spcAft>
                <a:spcPts val="600"/>
              </a:spcAft>
            </a:pPr>
            <a:r>
              <a:rPr lang="en-GB" sz="1800" kern="0" dirty="0">
                <a:latin typeface="Arial" panose="020B0604020202020204" pitchFamily="34" charset="0"/>
              </a:rPr>
              <a:t>Fundamentally it is rooted in a Vocational Context – keep in mind a career focus, with a client / customer and target audience.</a:t>
            </a:r>
          </a:p>
          <a:p>
            <a:pPr marR="71970" defTabSz="914400">
              <a:spcAft>
                <a:spcPts val="600"/>
              </a:spcAft>
            </a:pPr>
            <a:r>
              <a:rPr lang="en-GB" sz="1800" kern="0" dirty="0">
                <a:latin typeface="Arial" panose="020B0604020202020204" pitchFamily="34" charset="0"/>
              </a:rPr>
              <a:t> </a:t>
            </a:r>
            <a:endParaRPr lang="en-GB" sz="16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AEF60107-57E8-494C-AF75-B4BABB958AEE}"/>
              </a:ext>
            </a:extLst>
          </p:cNvPr>
          <p:cNvSpPr txBox="1">
            <a:spLocks/>
          </p:cNvSpPr>
          <p:nvPr/>
        </p:nvSpPr>
        <p:spPr>
          <a:xfrm>
            <a:off x="89502" y="4894008"/>
            <a:ext cx="324036" cy="12503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">
              <a:spcBef>
                <a:spcPts val="75"/>
              </a:spcBef>
            </a:pPr>
            <a:fld id="{81D60167-4931-47E6-BA6A-407CBD079E47}" type="slidenum">
              <a:rPr lang="ru-RU" sz="750" spc="-4">
                <a:latin typeface="Verdana"/>
                <a:cs typeface="Verdana"/>
              </a:rPr>
              <a:pPr marL="28575">
                <a:spcBef>
                  <a:spcPts val="75"/>
                </a:spcBef>
              </a:pPr>
              <a:t>3</a:t>
            </a:fld>
            <a:endParaRPr lang="ru-RU" sz="750" spc="-4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613465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ED8092F-F35D-CF40-92E8-FF65D2B141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alt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the Qualification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512DE43-E531-4337-A063-7990F35DF6CD}"/>
              </a:ext>
            </a:extLst>
          </p:cNvPr>
          <p:cNvSpPr txBox="1">
            <a:spLocks/>
          </p:cNvSpPr>
          <p:nvPr/>
        </p:nvSpPr>
        <p:spPr>
          <a:xfrm>
            <a:off x="533401" y="1059582"/>
            <a:ext cx="8352927" cy="86409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3429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6858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0287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371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1714500" eaLnBrk="1" hangingPunct="1">
              <a:defRPr>
                <a:latin typeface="+mn-lt"/>
                <a:ea typeface="+mn-ea"/>
                <a:cs typeface="+mn-cs"/>
              </a:defRPr>
            </a:lvl6pPr>
            <a:lvl7pPr marL="2057400" eaLnBrk="1" hangingPunct="1">
              <a:defRPr>
                <a:latin typeface="+mn-lt"/>
                <a:ea typeface="+mn-ea"/>
                <a:cs typeface="+mn-cs"/>
              </a:defRPr>
            </a:lvl7pPr>
            <a:lvl8pPr marL="2400300" eaLnBrk="1" hangingPunct="1">
              <a:defRPr>
                <a:latin typeface="+mn-lt"/>
                <a:ea typeface="+mn-ea"/>
                <a:cs typeface="+mn-cs"/>
              </a:defRPr>
            </a:lvl8pPr>
            <a:lvl9pPr marL="27432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marL="0" lvl="1" defTabSz="914400"/>
            <a:r>
              <a:rPr lang="en-GB" altLang="en-US" b="1" kern="0" dirty="0">
                <a:latin typeface="Arial" panose="020B0604020202020204" pitchFamily="34" charset="0"/>
                <a:cs typeface="Arial" panose="020B0604020202020204" pitchFamily="34" charset="0"/>
              </a:rPr>
              <a:t>J834</a:t>
            </a:r>
            <a:r>
              <a:rPr lang="en-GB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: OCR Level 1/Level 2 Cambridge National in Creative iMedia (120 GLH)</a:t>
            </a:r>
          </a:p>
          <a:p>
            <a:pPr marL="0" lvl="1" defTabSz="914400"/>
            <a:endParaRPr lang="en-GB" alt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defTabSz="914400"/>
            <a:r>
              <a:rPr lang="en-GB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Equivalent to one ‘General Qualifications’ GCSE single subject in size, weight, expectations</a:t>
            </a:r>
          </a:p>
          <a:p>
            <a:pPr marL="0" lvl="1" defTabSz="914400"/>
            <a:endParaRPr lang="en-GB" alt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DB322E0-18B3-4942-B0B6-0A0C7D5A3634}"/>
              </a:ext>
            </a:extLst>
          </p:cNvPr>
          <p:cNvSpPr txBox="1">
            <a:spLocks/>
          </p:cNvSpPr>
          <p:nvPr/>
        </p:nvSpPr>
        <p:spPr>
          <a:xfrm>
            <a:off x="533401" y="2355726"/>
            <a:ext cx="8352927" cy="190101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3429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6858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0287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371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1714500" eaLnBrk="1" hangingPunct="1">
              <a:defRPr>
                <a:latin typeface="+mn-lt"/>
                <a:ea typeface="+mn-ea"/>
                <a:cs typeface="+mn-cs"/>
              </a:defRPr>
            </a:lvl6pPr>
            <a:lvl7pPr marL="2057400" eaLnBrk="1" hangingPunct="1">
              <a:defRPr>
                <a:latin typeface="+mn-lt"/>
                <a:ea typeface="+mn-ea"/>
                <a:cs typeface="+mn-cs"/>
              </a:defRPr>
            </a:lvl7pPr>
            <a:lvl8pPr marL="2400300" eaLnBrk="1" hangingPunct="1">
              <a:defRPr>
                <a:latin typeface="+mn-lt"/>
                <a:ea typeface="+mn-ea"/>
                <a:cs typeface="+mn-cs"/>
              </a:defRPr>
            </a:lvl8pPr>
            <a:lvl9pPr marL="27432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marL="257175" lvl="1" indent="-257175" defTabSz="914400">
              <a:buFont typeface="Arial" panose="020B0604020202020204" pitchFamily="34" charset="0"/>
              <a:buChar char="•"/>
            </a:pPr>
            <a:r>
              <a:rPr lang="en-GB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Accredited for inclusion on the KS4 performance tables from 2024</a:t>
            </a:r>
          </a:p>
          <a:p>
            <a:pPr marL="257175" lvl="1" indent="-257175" defTabSz="914400">
              <a:buFont typeface="Arial" panose="020B0604020202020204" pitchFamily="34" charset="0"/>
              <a:buChar char="•"/>
            </a:pPr>
            <a:r>
              <a:rPr lang="en-GB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Awarded qualification</a:t>
            </a:r>
          </a:p>
          <a:p>
            <a:pPr marL="257175" lvl="1" indent="-257175" defTabSz="914400">
              <a:buFont typeface="Arial" panose="020B0604020202020204" pitchFamily="34" charset="0"/>
              <a:buChar char="•"/>
            </a:pPr>
            <a:r>
              <a:rPr lang="en-GB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Graded: 	</a:t>
            </a:r>
          </a:p>
          <a:p>
            <a:pPr marL="600075" lvl="2" indent="-257175" defTabSz="914400">
              <a:buFont typeface="Arial" panose="020B0604020202020204" pitchFamily="34" charset="0"/>
              <a:buChar char="•"/>
            </a:pPr>
            <a:r>
              <a:rPr lang="en-GB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Level 1 - P, M, D, </a:t>
            </a:r>
          </a:p>
          <a:p>
            <a:pPr marL="600075" lvl="2" indent="-257175" defTabSz="914400">
              <a:buFont typeface="Arial" panose="020B0604020202020204" pitchFamily="34" charset="0"/>
              <a:buChar char="•"/>
            </a:pPr>
            <a:r>
              <a:rPr lang="en-GB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Level 2 - P, M, D, D*</a:t>
            </a:r>
          </a:p>
          <a:p>
            <a:pPr marL="600075" lvl="2" indent="-257175" defTabSz="914400">
              <a:buFont typeface="Arial" panose="020B0604020202020204" pitchFamily="34" charset="0"/>
              <a:buChar char="•"/>
            </a:pPr>
            <a:endParaRPr lang="en-GB" alt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/>
            <a:endParaRPr lang="en-GB" kern="0" dirty="0"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DF6D5776-824D-DE4D-AD5B-D963940EE0F5}"/>
              </a:ext>
            </a:extLst>
          </p:cNvPr>
          <p:cNvSpPr txBox="1">
            <a:spLocks/>
          </p:cNvSpPr>
          <p:nvPr/>
        </p:nvSpPr>
        <p:spPr>
          <a:xfrm>
            <a:off x="89502" y="4894008"/>
            <a:ext cx="324036" cy="12503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">
              <a:spcBef>
                <a:spcPts val="75"/>
              </a:spcBef>
            </a:pPr>
            <a:fld id="{81D60167-4931-47E6-BA6A-407CBD079E47}" type="slidenum">
              <a:rPr lang="ru-RU" sz="750" spc="-4">
                <a:latin typeface="Verdana"/>
                <a:cs typeface="Verdana"/>
              </a:rPr>
              <a:pPr marL="28575">
                <a:spcBef>
                  <a:spcPts val="75"/>
                </a:spcBef>
              </a:pPr>
              <a:t>4</a:t>
            </a:fld>
            <a:endParaRPr lang="ru-RU" sz="750" spc="-4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918788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ED8092F-F35D-CF40-92E8-FF65D2B141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alt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the Qualification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512DE43-E531-4337-A063-7990F35DF6CD}"/>
              </a:ext>
            </a:extLst>
          </p:cNvPr>
          <p:cNvSpPr txBox="1">
            <a:spLocks/>
          </p:cNvSpPr>
          <p:nvPr/>
        </p:nvSpPr>
        <p:spPr>
          <a:xfrm>
            <a:off x="467544" y="976892"/>
            <a:ext cx="6480720" cy="40421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3429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6858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0287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371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1714500" eaLnBrk="1" hangingPunct="1">
              <a:defRPr>
                <a:latin typeface="+mn-lt"/>
                <a:ea typeface="+mn-ea"/>
                <a:cs typeface="+mn-cs"/>
              </a:defRPr>
            </a:lvl6pPr>
            <a:lvl7pPr marL="2057400" eaLnBrk="1" hangingPunct="1">
              <a:defRPr>
                <a:latin typeface="+mn-lt"/>
                <a:ea typeface="+mn-ea"/>
                <a:cs typeface="+mn-cs"/>
              </a:defRPr>
            </a:lvl7pPr>
            <a:lvl8pPr marL="2400300" eaLnBrk="1" hangingPunct="1">
              <a:defRPr>
                <a:latin typeface="+mn-lt"/>
                <a:ea typeface="+mn-ea"/>
                <a:cs typeface="+mn-cs"/>
              </a:defRPr>
            </a:lvl8pPr>
            <a:lvl9pPr marL="27432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marL="0" lvl="2" defTabSz="914400"/>
            <a:r>
              <a:rPr lang="en-GB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Comprises 3 units - 2 mandatory, one optional.</a:t>
            </a:r>
          </a:p>
          <a:p>
            <a:pPr marL="257175" lvl="2" indent="-257175" defTabSz="914400">
              <a:buFont typeface="Arial" panose="020B0604020202020204" pitchFamily="34" charset="0"/>
              <a:buChar char="•"/>
            </a:pPr>
            <a:endParaRPr lang="en-GB" alt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lvl="2" indent="-257175" defTabSz="914400">
              <a:buFont typeface="Arial" panose="020B0604020202020204" pitchFamily="34" charset="0"/>
              <a:buChar char="•"/>
            </a:pPr>
            <a:r>
              <a:rPr lang="en-GB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Mandatory units </a:t>
            </a:r>
          </a:p>
          <a:p>
            <a:pPr marL="600075" lvl="3" indent="-257175" defTabSz="914400">
              <a:buFont typeface="Arial" panose="020B0604020202020204" pitchFamily="34" charset="0"/>
              <a:buChar char="•"/>
            </a:pPr>
            <a:r>
              <a:rPr lang="en-GB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R093: Creative iMedia in the media industry (EA)</a:t>
            </a:r>
          </a:p>
          <a:p>
            <a:pPr marL="600075" lvl="3" indent="-257175" defTabSz="914400">
              <a:buFont typeface="Arial" panose="020B0604020202020204" pitchFamily="34" charset="0"/>
              <a:buChar char="•"/>
            </a:pPr>
            <a:r>
              <a:rPr lang="en-GB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R094: Visual identity and digital graphics (NEA)</a:t>
            </a:r>
          </a:p>
          <a:p>
            <a:pPr marL="342900" lvl="3" defTabSz="914400"/>
            <a:endParaRPr lang="en-GB" alt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defTabSz="914400">
              <a:buFont typeface="Arial" panose="020B0604020202020204" pitchFamily="34" charset="0"/>
              <a:buChar char="•"/>
            </a:pPr>
            <a:r>
              <a:rPr lang="en-GB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Optional units R095 – R099 (NEA) Choose </a:t>
            </a:r>
            <a:r>
              <a:rPr lang="en-GB" altLang="en-US" b="1" kern="0" dirty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n-GB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 from:</a:t>
            </a:r>
          </a:p>
          <a:p>
            <a:pPr marL="628650" lvl="1" indent="-285750" defTabSz="914400">
              <a:buFont typeface="Arial" panose="020B0604020202020204" pitchFamily="34" charset="0"/>
              <a:buChar char="•"/>
            </a:pPr>
            <a:r>
              <a:rPr lang="en-GB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R095 Characters &amp; comics</a:t>
            </a:r>
          </a:p>
          <a:p>
            <a:pPr marL="628650" lvl="1" indent="-285750" defTabSz="914400">
              <a:buFont typeface="Arial" panose="020B0604020202020204" pitchFamily="34" charset="0"/>
              <a:buChar char="•"/>
            </a:pPr>
            <a:r>
              <a:rPr lang="en-GB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R096 Animation with audio</a:t>
            </a:r>
          </a:p>
          <a:p>
            <a:pPr marL="628650" lvl="1" indent="-285750" defTabSz="914400">
              <a:buFont typeface="Arial" panose="020B0604020202020204" pitchFamily="34" charset="0"/>
              <a:buChar char="•"/>
            </a:pPr>
            <a:r>
              <a:rPr lang="en-GB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R097 Interactive digital media</a:t>
            </a:r>
          </a:p>
          <a:p>
            <a:pPr marL="628650" lvl="1" indent="-285750" defTabSz="914400">
              <a:buFont typeface="Arial" panose="020B0604020202020204" pitchFamily="34" charset="0"/>
              <a:buChar char="•"/>
            </a:pPr>
            <a:r>
              <a:rPr lang="en-GB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R098 Visual imaging</a:t>
            </a:r>
          </a:p>
          <a:p>
            <a:pPr marL="628650" lvl="1" indent="-285750" defTabSz="914400">
              <a:buFont typeface="Arial" panose="020B0604020202020204" pitchFamily="34" charset="0"/>
              <a:buChar char="•"/>
            </a:pPr>
            <a:r>
              <a:rPr lang="en-GB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R099 Digital games.</a:t>
            </a:r>
          </a:p>
          <a:p>
            <a:pPr defTabSz="914400"/>
            <a:endParaRPr lang="en-GB" kern="0" dirty="0"/>
          </a:p>
          <a:p>
            <a:pPr defTabSz="914400"/>
            <a:endParaRPr lang="en-GB" kern="0" dirty="0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387199FD-63BE-3740-97AE-06DF8E6211DF}"/>
              </a:ext>
            </a:extLst>
          </p:cNvPr>
          <p:cNvSpPr txBox="1">
            <a:spLocks/>
          </p:cNvSpPr>
          <p:nvPr/>
        </p:nvSpPr>
        <p:spPr>
          <a:xfrm>
            <a:off x="89502" y="4894008"/>
            <a:ext cx="324036" cy="12503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">
              <a:spcBef>
                <a:spcPts val="75"/>
              </a:spcBef>
            </a:pPr>
            <a:fld id="{81D60167-4931-47E6-BA6A-407CBD079E47}" type="slidenum">
              <a:rPr lang="ru-RU" sz="750" spc="-4">
                <a:latin typeface="Verdana"/>
                <a:cs typeface="Verdana"/>
              </a:rPr>
              <a:pPr marL="28575">
                <a:spcBef>
                  <a:spcPts val="75"/>
                </a:spcBef>
              </a:pPr>
              <a:t>5</a:t>
            </a:fld>
            <a:endParaRPr lang="ru-RU" sz="750" spc="-4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41996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735C32B-4A48-4642-8DAA-B6F2BFF0D2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D663E4-9A12-614D-9273-A53C63644A4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Assessment Summary</a:t>
            </a: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80B602D7-F222-204D-92DE-75E18F739FC5}"/>
              </a:ext>
            </a:extLst>
          </p:cNvPr>
          <p:cNvSpPr txBox="1">
            <a:spLocks/>
          </p:cNvSpPr>
          <p:nvPr/>
        </p:nvSpPr>
        <p:spPr>
          <a:xfrm>
            <a:off x="89502" y="4894008"/>
            <a:ext cx="324036" cy="12503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">
              <a:spcBef>
                <a:spcPts val="75"/>
              </a:spcBef>
            </a:pPr>
            <a:fld id="{81D60167-4931-47E6-BA6A-407CBD079E47}" type="slidenum">
              <a:rPr lang="ru-RU" sz="750" spc="-4">
                <a:latin typeface="Verdana"/>
                <a:cs typeface="Verdana"/>
              </a:rPr>
              <a:pPr marL="28575">
                <a:spcBef>
                  <a:spcPts val="75"/>
                </a:spcBef>
              </a:pPr>
              <a:t>6</a:t>
            </a:fld>
            <a:endParaRPr lang="ru-RU" sz="750" spc="-4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43381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ED8092F-F35D-CF40-92E8-FF65D2B141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Assessment summary and weightings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856DE72-90BA-4F04-BCB6-F4B5496CB8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575013"/>
              </p:ext>
            </p:extLst>
          </p:nvPr>
        </p:nvGraphicFramePr>
        <p:xfrm>
          <a:off x="377082" y="1107150"/>
          <a:ext cx="8343800" cy="378685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266926">
                  <a:extLst>
                    <a:ext uri="{9D8B030D-6E8A-4147-A177-3AD203B41FA5}">
                      <a16:colId xmlns:a16="http://schemas.microsoft.com/office/drawing/2014/main" val="1250556623"/>
                    </a:ext>
                  </a:extLst>
                </a:gridCol>
                <a:gridCol w="4076874">
                  <a:extLst>
                    <a:ext uri="{9D8B030D-6E8A-4147-A177-3AD203B41FA5}">
                      <a16:colId xmlns:a16="http://schemas.microsoft.com/office/drawing/2014/main" val="2225668666"/>
                    </a:ext>
                  </a:extLst>
                </a:gridCol>
              </a:tblGrid>
              <a:tr h="280744">
                <a:tc>
                  <a:txBody>
                    <a:bodyPr/>
                    <a:lstStyle/>
                    <a:p>
                      <a:r>
                        <a:rPr lang="en-GB" sz="1600" dirty="0"/>
                        <a:t>Unit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0A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Assessment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0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388054"/>
                  </a:ext>
                </a:extLst>
              </a:tr>
              <a:tr h="1150526">
                <a:tc>
                  <a:txBody>
                    <a:bodyPr/>
                    <a:lstStyle/>
                    <a:p>
                      <a:r>
                        <a:rPr lang="en-GB" sz="1600" dirty="0"/>
                        <a:t>R093: Creative iMedia in the Media industry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40% of total mark </a:t>
                      </a:r>
                    </a:p>
                    <a:p>
                      <a:r>
                        <a:rPr lang="en-GB" sz="1600" dirty="0"/>
                        <a:t>70 marks</a:t>
                      </a:r>
                    </a:p>
                    <a:p>
                      <a:r>
                        <a:rPr lang="en-GB" sz="1600" dirty="0"/>
                        <a:t>1 hr 30 mins</a:t>
                      </a:r>
                    </a:p>
                    <a:p>
                      <a:r>
                        <a:rPr lang="en-GB" sz="1600" dirty="0"/>
                        <a:t>Externally assessed written exam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348987"/>
                  </a:ext>
                </a:extLst>
              </a:tr>
              <a:tr h="1150526">
                <a:tc>
                  <a:txBody>
                    <a:bodyPr/>
                    <a:lstStyle/>
                    <a:p>
                      <a:r>
                        <a:rPr lang="en-GB" sz="1600" dirty="0"/>
                        <a:t>R094: Visual identity and digital graphics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25% of total mark 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50 marks</a:t>
                      </a:r>
                    </a:p>
                    <a:p>
                      <a:r>
                        <a:rPr lang="en-GB" sz="1600" dirty="0"/>
                        <a:t>10-12 hrs</a:t>
                      </a:r>
                    </a:p>
                    <a:p>
                      <a:r>
                        <a:rPr lang="en-GB" sz="1600" dirty="0"/>
                        <a:t>Internally assessed, externally moderated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048013"/>
                  </a:ext>
                </a:extLst>
              </a:tr>
              <a:tr h="1150526">
                <a:tc>
                  <a:txBody>
                    <a:bodyPr/>
                    <a:lstStyle/>
                    <a:p>
                      <a:r>
                        <a:rPr lang="en-GB" sz="1600" dirty="0"/>
                        <a:t>R095 – R099 (choose one)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35% of total mark 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70 marks</a:t>
                      </a:r>
                    </a:p>
                    <a:p>
                      <a:r>
                        <a:rPr lang="en-GB" sz="1600" dirty="0"/>
                        <a:t>12-15 hrs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Internally assessed, externally moderated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598694"/>
                  </a:ext>
                </a:extLst>
              </a:tr>
            </a:tbl>
          </a:graphicData>
        </a:graphic>
      </p:graphicFrame>
      <p:sp>
        <p:nvSpPr>
          <p:cNvPr id="4" name="object 4">
            <a:extLst>
              <a:ext uri="{FF2B5EF4-FFF2-40B4-BE49-F238E27FC236}">
                <a16:creationId xmlns:a16="http://schemas.microsoft.com/office/drawing/2014/main" id="{61C1CC11-E8F7-174E-B0B1-87F6F70CA014}"/>
              </a:ext>
            </a:extLst>
          </p:cNvPr>
          <p:cNvSpPr txBox="1">
            <a:spLocks/>
          </p:cNvSpPr>
          <p:nvPr/>
        </p:nvSpPr>
        <p:spPr>
          <a:xfrm>
            <a:off x="89502" y="4894008"/>
            <a:ext cx="324036" cy="12503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">
              <a:spcBef>
                <a:spcPts val="75"/>
              </a:spcBef>
            </a:pPr>
            <a:fld id="{81D60167-4931-47E6-BA6A-407CBD079E47}" type="slidenum">
              <a:rPr lang="ru-RU" sz="750" spc="-4">
                <a:latin typeface="Verdana"/>
                <a:cs typeface="Verdana"/>
              </a:rPr>
              <a:pPr marL="28575">
                <a:spcBef>
                  <a:spcPts val="75"/>
                </a:spcBef>
              </a:pPr>
              <a:t>7</a:t>
            </a:fld>
            <a:endParaRPr lang="ru-RU" sz="750" spc="-4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71076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ED8092F-F35D-CF40-92E8-FF65D2B141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Guidance on assessment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41E59-ADDF-AD41-AD78-ED03EDDE7D2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3400" y="1066800"/>
            <a:ext cx="8031162" cy="337938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Assessment is based on candidates applying their learning for themselves, not being told exactly what to 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Candidates must follow the tasks individually – detailed additional instructions are not permitted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GB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Teachers must not provide model answers or writing frames to scaffold the portfolio of evidence. 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Only OCR supplied templates can be used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(for example, the asset table or storyboard template in the current specification)</a:t>
            </a: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BF833CCC-81F0-2B4A-AEF1-CA1505179C25}"/>
              </a:ext>
            </a:extLst>
          </p:cNvPr>
          <p:cNvSpPr txBox="1">
            <a:spLocks/>
          </p:cNvSpPr>
          <p:nvPr/>
        </p:nvSpPr>
        <p:spPr>
          <a:xfrm>
            <a:off x="89502" y="4894008"/>
            <a:ext cx="324036" cy="12503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">
              <a:spcBef>
                <a:spcPts val="75"/>
              </a:spcBef>
            </a:pPr>
            <a:fld id="{81D60167-4931-47E6-BA6A-407CBD079E47}" type="slidenum">
              <a:rPr lang="ru-RU" sz="750" spc="-4">
                <a:latin typeface="Verdana"/>
                <a:cs typeface="Verdana"/>
              </a:rPr>
              <a:pPr marL="28575">
                <a:spcBef>
                  <a:spcPts val="75"/>
                </a:spcBef>
              </a:pPr>
              <a:t>8</a:t>
            </a:fld>
            <a:endParaRPr lang="ru-RU" sz="750" spc="-4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59267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ED8092F-F35D-CF40-92E8-FF65D2B141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Assessment format and materials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41E59-ADDF-AD41-AD78-ED03EDDE7D2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3400" y="1066800"/>
            <a:ext cx="8031162" cy="216059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NEA unit assessments must use the live OCR-Set Assignment scenario.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One Set Assignment scenario for each unit, specific to the unit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Set Assignments are released on 1st June each year, for use (i.e. entered for moderation) in the following January and June ONLY.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Example materials are available to show the format and style of the Set Assignments</a:t>
            </a: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4FDCA19D-B188-444F-B960-A385250A6850}"/>
              </a:ext>
            </a:extLst>
          </p:cNvPr>
          <p:cNvSpPr txBox="1">
            <a:spLocks/>
          </p:cNvSpPr>
          <p:nvPr/>
        </p:nvSpPr>
        <p:spPr>
          <a:xfrm>
            <a:off x="89502" y="4894008"/>
            <a:ext cx="324036" cy="12503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">
              <a:spcBef>
                <a:spcPts val="75"/>
              </a:spcBef>
            </a:pPr>
            <a:fld id="{81D60167-4931-47E6-BA6A-407CBD079E47}" type="slidenum">
              <a:rPr lang="ru-RU" sz="750" spc="-4">
                <a:latin typeface="Verdana"/>
                <a:cs typeface="Verdana"/>
              </a:rPr>
              <a:pPr marL="28575">
                <a:spcBef>
                  <a:spcPts val="75"/>
                </a:spcBef>
              </a:pPr>
              <a:t>9</a:t>
            </a:fld>
            <a:endParaRPr lang="ru-RU" sz="750" spc="-4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85152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CR Corporate">
      <a:dk1>
        <a:srgbClr val="3C3C3C"/>
      </a:dk1>
      <a:lt1>
        <a:srgbClr val="FFFFFF"/>
      </a:lt1>
      <a:dk2>
        <a:srgbClr val="20234E"/>
      </a:dk2>
      <a:lt2>
        <a:srgbClr val="E7E6E6"/>
      </a:lt2>
      <a:accent1>
        <a:srgbClr val="CDCDCB"/>
      </a:accent1>
      <a:accent2>
        <a:srgbClr val="BDD6E6"/>
      </a:accent2>
      <a:accent3>
        <a:srgbClr val="D5AF1E"/>
      </a:accent3>
      <a:accent4>
        <a:srgbClr val="E95920"/>
      </a:accent4>
      <a:accent5>
        <a:srgbClr val="1B96A5"/>
      </a:accent5>
      <a:accent6>
        <a:srgbClr val="99A820"/>
      </a:accent6>
      <a:hlink>
        <a:srgbClr val="1B96A5"/>
      </a:hlink>
      <a:folHlink>
        <a:srgbClr val="E9592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AC20AC"/>
        </a:solidFill>
      </a:spPr>
      <a:bodyPr wrap="square" lIns="0" tIns="0" rIns="0" bIns="0" rtlCol="0" anchor="ctr"/>
      <a:lstStyle>
        <a:defPPr marL="12700" algn="l">
          <a:defRPr sz="1400" b="1" dirty="0">
            <a:latin typeface="+mj-lt"/>
          </a:defRPr>
        </a:defPPr>
      </a:lstStyle>
    </a:spDef>
    <a:txDef>
      <a:spPr/>
      <a:bodyPr vert="horz" wrap="square" lIns="0" tIns="0" rIns="0" bIns="0" rtlCol="0">
        <a:spAutoFit/>
      </a:bodyPr>
      <a:lstStyle>
        <a:defPPr marL="12700" algn="l">
          <a:lnSpc>
            <a:spcPct val="100000"/>
          </a:lnSpc>
          <a:defRPr sz="1400" dirty="0" smtClean="0">
            <a:solidFill>
              <a:srgbClr val="1D1D1B"/>
            </a:solidFill>
            <a:latin typeface="+mn-lt"/>
            <a:cs typeface="BlissPro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89FCF94A-3FF8-6947-9200-278BE3D82D86}" vid="{68B845A9-7844-4644-89EA-6D2AB9C80B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ca469979-c1bf-4831-ba21-b4477b4a33bc" xsi:nil="true"/>
    <TaxCatchAll xmlns="3c6a8a19-850e-4e6d-b668-06043a1b812c" xsi:nil="true"/>
    <lcf76f155ced4ddcb4097134ff3c332f xmlns="ca469979-c1bf-4831-ba21-b4477b4a33bc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1628BAE08FC34E8A8B04F78002F143" ma:contentTypeVersion="16" ma:contentTypeDescription="Create a new document." ma:contentTypeScope="" ma:versionID="bbc91955af86546134f868d3843812eb">
  <xsd:schema xmlns:xsd="http://www.w3.org/2001/XMLSchema" xmlns:xs="http://www.w3.org/2001/XMLSchema" xmlns:p="http://schemas.microsoft.com/office/2006/metadata/properties" xmlns:ns2="ca469979-c1bf-4831-ba21-b4477b4a33bc" xmlns:ns3="3c6a8a19-850e-4e6d-b668-06043a1b812c" targetNamespace="http://schemas.microsoft.com/office/2006/metadata/properties" ma:root="true" ma:fieldsID="a862336e364b7cffdfbd2da7fd89dee2" ns2:_="" ns3:_="">
    <xsd:import namespace="ca469979-c1bf-4831-ba21-b4477b4a33bc"/>
    <xsd:import namespace="3c6a8a19-850e-4e6d-b668-06043a1b81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469979-c1bf-4831-ba21-b4477b4a33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b488997-0acd-4d98-a2b2-01788e10e0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8a19-850e-4e6d-b668-06043a1b812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8840779-29e2-4ef9-8c13-809dd5343569}" ma:internalName="TaxCatchAll" ma:showField="CatchAllData" ma:web="3c6a8a19-850e-4e6d-b668-06043a1b81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E0DF90-14F1-4B6E-9830-38B5482F6E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1D0635-646D-4A4E-A37B-2D498EB46AA0}">
  <ds:schemaRefs>
    <ds:schemaRef ds:uri="http://schemas.microsoft.com/office/2006/metadata/properties"/>
    <ds:schemaRef ds:uri="http://schemas.microsoft.com/office/2006/documentManagement/types"/>
    <ds:schemaRef ds:uri="c60f9177-6c52-4d18-a69f-9813ae2cc397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11d4e538-ed9e-498e-9048-36a9a2e513d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E0ED143-7264-433F-B025-A0301A12BD31}"/>
</file>

<file path=docProps/app.xml><?xml version="1.0" encoding="utf-8"?>
<Properties xmlns="http://schemas.openxmlformats.org/officeDocument/2006/extended-properties" xmlns:vt="http://schemas.openxmlformats.org/officeDocument/2006/docPropsVTypes">
  <Template>ppt893.tmp</Template>
  <TotalTime>0</TotalTime>
  <Words>1192</Words>
  <Application>Microsoft Office PowerPoint</Application>
  <PresentationFormat>On-screen Show (16:9)</PresentationFormat>
  <Paragraphs>178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ＭＳ Ｐゴシック</vt:lpstr>
      <vt:lpstr>ＭＳ Ｐゴシック</vt:lpstr>
      <vt:lpstr>Arial</vt:lpstr>
      <vt:lpstr>Calibri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2022-08-05T11:52:37Z</dcterms:created>
  <dcterms:modified xsi:type="dcterms:W3CDTF">2024-02-25T21:34:01Z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0x010100F433CA5121BCC54587646F30DA500375</vt:lpwstr>
  </property>
</Properties>
</file>