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8" r:id="rId3"/>
    <p:sldId id="262" r:id="rId4"/>
    <p:sldId id="256" r:id="rId5"/>
    <p:sldId id="263" r:id="rId6"/>
    <p:sldId id="264" r:id="rId7"/>
    <p:sldId id="259" r:id="rId8"/>
    <p:sldId id="265" r:id="rId9"/>
    <p:sldId id="266" r:id="rId10"/>
    <p:sldId id="257" r:id="rId11"/>
    <p:sldId id="267" r:id="rId12"/>
    <p:sldId id="260"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63" d="100"/>
          <a:sy n="63" d="100"/>
        </p:scale>
        <p:origin x="84" y="30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0890F-7FFA-4FA1-BFD0-13572BA2FF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37EE0A-F0FB-434B-B382-714BA8B2F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576DFE-88F2-4D72-9DAE-C4A536C93CA4}"/>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5" name="Footer Placeholder 4">
            <a:extLst>
              <a:ext uri="{FF2B5EF4-FFF2-40B4-BE49-F238E27FC236}">
                <a16:creationId xmlns:a16="http://schemas.microsoft.com/office/drawing/2014/main" id="{B9B46E64-7313-4D54-924E-B78CA65043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2E3B5E-D51F-41A7-8515-B8D9023246E0}"/>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325007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BAD6-0AC5-40A5-A311-B172191127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F57EAD-400B-4084-8465-73BF475BD8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9E2FA-9D99-4907-81A0-4CB9767FD2D9}"/>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5" name="Footer Placeholder 4">
            <a:extLst>
              <a:ext uri="{FF2B5EF4-FFF2-40B4-BE49-F238E27FC236}">
                <a16:creationId xmlns:a16="http://schemas.microsoft.com/office/drawing/2014/main" id="{6EA07A92-E275-423D-AEE6-42B6FCBDA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F4909D-7417-4048-A035-353169461CDB}"/>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55024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CC1375-36DD-479F-B80E-D18CD9CB04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A1820B-3427-4E62-8926-AF7E4922EA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C21907-8368-4B56-AE87-BB103F340CEA}"/>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5" name="Footer Placeholder 4">
            <a:extLst>
              <a:ext uri="{FF2B5EF4-FFF2-40B4-BE49-F238E27FC236}">
                <a16:creationId xmlns:a16="http://schemas.microsoft.com/office/drawing/2014/main" id="{842FDA42-45B4-41DD-9184-DB2649B1B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2D8096-A891-40F6-AE4F-8F9D0D182C30}"/>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417230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3940-7648-4A60-8974-7EDB0D5D1D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EE8139-F445-4D07-BCDE-33F81E51B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3BC940-1592-410C-A4F7-78A1611008AB}"/>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5" name="Footer Placeholder 4">
            <a:extLst>
              <a:ext uri="{FF2B5EF4-FFF2-40B4-BE49-F238E27FC236}">
                <a16:creationId xmlns:a16="http://schemas.microsoft.com/office/drawing/2014/main" id="{593A00DF-1521-4366-97A5-84421C83DA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130ADF-5F4C-4AA0-B94F-67AC79E00373}"/>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3625762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CE29-4E05-4C47-BF04-DC06CB9BBC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36B7A2-5896-4FD3-9B51-F99EF78F30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C219E-5855-445B-9BAE-AEFA7FC34588}"/>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5" name="Footer Placeholder 4">
            <a:extLst>
              <a:ext uri="{FF2B5EF4-FFF2-40B4-BE49-F238E27FC236}">
                <a16:creationId xmlns:a16="http://schemas.microsoft.com/office/drawing/2014/main" id="{29B5CEDE-00FA-4C56-A4A5-9CCED0DCF6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AD735A-25E2-43DC-8FF2-706F665BDEAB}"/>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1294178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8463-9FA3-427C-9FC5-603A46ADD3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D8991D-7001-454F-98C6-CC4B7D00B9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B22FA1-3F05-41AF-99A5-8953250189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11FD01-E168-4C71-805B-C3AD4B88874B}"/>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6" name="Footer Placeholder 5">
            <a:extLst>
              <a:ext uri="{FF2B5EF4-FFF2-40B4-BE49-F238E27FC236}">
                <a16:creationId xmlns:a16="http://schemas.microsoft.com/office/drawing/2014/main" id="{429402E4-9A64-417E-BC66-209984B93F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74512A-D583-4F62-8B10-971BDE0171E2}"/>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1541160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DA1A-CF43-49B3-BE35-ABD32EC60C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9F5871-8D88-4732-9F55-F4CF7C3F33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045F32-0C42-4A1F-B8BA-E043238A84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B637AC-BCDA-43B5-8F1F-F673C975B9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63E6B6-4EA5-4F86-A6EC-BACB3AB4D9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B9EDD4-3909-4EAD-AEE1-5AEFD314644C}"/>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8" name="Footer Placeholder 7">
            <a:extLst>
              <a:ext uri="{FF2B5EF4-FFF2-40B4-BE49-F238E27FC236}">
                <a16:creationId xmlns:a16="http://schemas.microsoft.com/office/drawing/2014/main" id="{C91BA86B-84E1-402A-94C7-CCF7C204B4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B02AFF-739B-410C-89E6-106296E69FED}"/>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4279244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DFE98-DA55-4B8B-A62E-701BAC3C01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5FB6FA-1073-4D32-880C-6E50C318601F}"/>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4" name="Footer Placeholder 3">
            <a:extLst>
              <a:ext uri="{FF2B5EF4-FFF2-40B4-BE49-F238E27FC236}">
                <a16:creationId xmlns:a16="http://schemas.microsoft.com/office/drawing/2014/main" id="{90C69037-1B47-4E22-AE00-7FA24044A2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627028-7B3F-4360-B9E3-BBB85741105C}"/>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1798621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7A9F0D-90D5-40D7-9AD3-18B06334D676}"/>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3" name="Footer Placeholder 2">
            <a:extLst>
              <a:ext uri="{FF2B5EF4-FFF2-40B4-BE49-F238E27FC236}">
                <a16:creationId xmlns:a16="http://schemas.microsoft.com/office/drawing/2014/main" id="{322FA18B-DC23-4B12-A5F1-A1D4F56EC8E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A083B0-6C50-4078-AC62-6EDDECAF6FDE}"/>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3578507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83B3-8FF1-453C-A503-C023E8815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0509D97-0BA2-411C-B6F6-01947E4CEF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F2BB4BF-E037-498E-80A9-F7A6291C0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2FCD6-E65B-4BD0-A473-D6366E48379F}"/>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6" name="Footer Placeholder 5">
            <a:extLst>
              <a:ext uri="{FF2B5EF4-FFF2-40B4-BE49-F238E27FC236}">
                <a16:creationId xmlns:a16="http://schemas.microsoft.com/office/drawing/2014/main" id="{A25A83E6-A1A5-4A2F-B693-821450572D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7B1986-7163-4A80-98A3-CE7356B084DE}"/>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3045664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0E81-4EAE-4060-BBB6-8ECF58391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D6EF8B-22D0-4512-86E2-D49D487DE1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318DA1-2147-4F12-8AFB-092A99346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6DE3A1-2A39-4404-871C-2EECB65D13DC}"/>
              </a:ext>
            </a:extLst>
          </p:cNvPr>
          <p:cNvSpPr>
            <a:spLocks noGrp="1"/>
          </p:cNvSpPr>
          <p:nvPr>
            <p:ph type="dt" sz="half" idx="10"/>
          </p:nvPr>
        </p:nvSpPr>
        <p:spPr/>
        <p:txBody>
          <a:bodyPr/>
          <a:lstStyle/>
          <a:p>
            <a:fld id="{95B0FEC3-1B05-48C0-B0A3-5DCD85FBE749}" type="datetimeFigureOut">
              <a:rPr lang="en-GB" smtClean="0"/>
              <a:t>18/07/2019</a:t>
            </a:fld>
            <a:endParaRPr lang="en-GB"/>
          </a:p>
        </p:txBody>
      </p:sp>
      <p:sp>
        <p:nvSpPr>
          <p:cNvPr id="6" name="Footer Placeholder 5">
            <a:extLst>
              <a:ext uri="{FF2B5EF4-FFF2-40B4-BE49-F238E27FC236}">
                <a16:creationId xmlns:a16="http://schemas.microsoft.com/office/drawing/2014/main" id="{E5C92769-5765-4796-B8B3-A907CEAA9E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B41EA6-06F3-43C6-94B6-A3BACF8713CF}"/>
              </a:ext>
            </a:extLst>
          </p:cNvPr>
          <p:cNvSpPr>
            <a:spLocks noGrp="1"/>
          </p:cNvSpPr>
          <p:nvPr>
            <p:ph type="sldNum" sz="quarter" idx="12"/>
          </p:nvPr>
        </p:nvSpPr>
        <p:spPr/>
        <p:txBody>
          <a:bodyPr/>
          <a:lstStyle/>
          <a:p>
            <a:fld id="{6A7C053A-8395-4A38-9F64-24B7F2B67E23}" type="slidenum">
              <a:rPr lang="en-GB" smtClean="0"/>
              <a:t>‹#›</a:t>
            </a:fld>
            <a:endParaRPr lang="en-GB"/>
          </a:p>
        </p:txBody>
      </p:sp>
    </p:spTree>
    <p:extLst>
      <p:ext uri="{BB962C8B-B14F-4D97-AF65-F5344CB8AC3E}">
        <p14:creationId xmlns:p14="http://schemas.microsoft.com/office/powerpoint/2010/main" val="101964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815E58-AE36-4C4E-BA04-6A2F9D634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D2B5EF-A50A-43C8-84E7-E430FA7BD4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950FEB-B992-4E9E-8C0F-DA6EFE19A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0FEC3-1B05-48C0-B0A3-5DCD85FBE749}" type="datetimeFigureOut">
              <a:rPr lang="en-GB" smtClean="0"/>
              <a:t>18/07/2019</a:t>
            </a:fld>
            <a:endParaRPr lang="en-GB"/>
          </a:p>
        </p:txBody>
      </p:sp>
      <p:sp>
        <p:nvSpPr>
          <p:cNvPr id="5" name="Footer Placeholder 4">
            <a:extLst>
              <a:ext uri="{FF2B5EF4-FFF2-40B4-BE49-F238E27FC236}">
                <a16:creationId xmlns:a16="http://schemas.microsoft.com/office/drawing/2014/main" id="{4B218EEA-758F-4363-897D-1AE23AD39E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C277A2E-AAA8-4A8B-AE92-5DC79EF1D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C053A-8395-4A38-9F64-24B7F2B67E23}" type="slidenum">
              <a:rPr lang="en-GB" smtClean="0"/>
              <a:t>‹#›</a:t>
            </a:fld>
            <a:endParaRPr lang="en-GB"/>
          </a:p>
        </p:txBody>
      </p:sp>
    </p:spTree>
    <p:extLst>
      <p:ext uri="{BB962C8B-B14F-4D97-AF65-F5344CB8AC3E}">
        <p14:creationId xmlns:p14="http://schemas.microsoft.com/office/powerpoint/2010/main" val="3634347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8DCF-C81A-4E15-91F7-A55519602B84}"/>
              </a:ext>
            </a:extLst>
          </p:cNvPr>
          <p:cNvSpPr>
            <a:spLocks noGrp="1"/>
          </p:cNvSpPr>
          <p:nvPr>
            <p:ph type="title"/>
          </p:nvPr>
        </p:nvSpPr>
        <p:spPr>
          <a:xfrm>
            <a:off x="838200" y="365125"/>
            <a:ext cx="10515600" cy="1460500"/>
          </a:xfrm>
        </p:spPr>
        <p:txBody>
          <a:bodyPr>
            <a:noAutofit/>
          </a:bodyPr>
          <a:lstStyle/>
          <a:p>
            <a:pPr algn="ctr"/>
            <a:r>
              <a:rPr lang="en-GB" sz="5400" b="1" dirty="0">
                <a:latin typeface="Calibri" panose="020F0502020204030204" pitchFamily="34" charset="0"/>
                <a:cs typeface="Calibri" panose="020F0502020204030204" pitchFamily="34" charset="0"/>
              </a:rPr>
              <a:t>St Martins Recreation Partnership</a:t>
            </a:r>
            <a:br>
              <a:rPr lang="en-GB" sz="54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a:t>
            </a:r>
            <a:r>
              <a:rPr lang="en-GB" sz="2800" dirty="0">
                <a:latin typeface="Calibri" panose="020F0502020204030204" pitchFamily="34" charset="0"/>
                <a:cs typeface="Calibri" panose="020F0502020204030204" pitchFamily="34" charset="0"/>
              </a:rPr>
              <a:t>The Parish Council working with the School and the Community’</a:t>
            </a:r>
            <a:endParaRPr lang="en-GB" sz="5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62A9982-C6B7-4A22-BDF1-46335C427BB3}"/>
              </a:ext>
            </a:extLst>
          </p:cNvPr>
          <p:cNvSpPr>
            <a:spLocks noGrp="1"/>
          </p:cNvSpPr>
          <p:nvPr>
            <p:ph idx="1"/>
          </p:nvPr>
        </p:nvSpPr>
        <p:spPr/>
        <p:txBody>
          <a:bodyPr>
            <a:normAutofit lnSpcReduction="10000"/>
          </a:bodyPr>
          <a:lstStyle/>
          <a:p>
            <a:pPr marL="0" indent="0" algn="ctr">
              <a:buNone/>
            </a:pPr>
            <a:r>
              <a:rPr lang="en-GB" b="1" dirty="0"/>
              <a:t>Origin</a:t>
            </a:r>
          </a:p>
          <a:p>
            <a:pPr marL="0" indent="0" algn="just">
              <a:buNone/>
            </a:pPr>
            <a:r>
              <a:rPr lang="en-GB" sz="3600" b="1" dirty="0"/>
              <a:t>When outline planning permission was granted for the development of housing at Rhosyllan Farm, land behind the new houses was offered to the Parish Council by </a:t>
            </a:r>
            <a:r>
              <a:rPr lang="en-GB" sz="3600" b="1" dirty="0" err="1"/>
              <a:t>Brynkinalt</a:t>
            </a:r>
            <a:r>
              <a:rPr lang="en-GB" sz="3600" b="1" dirty="0"/>
              <a:t> Estate (the Landowner) as a new recreation ground for St Martins.</a:t>
            </a:r>
          </a:p>
          <a:p>
            <a:pPr marL="0" indent="0" algn="just">
              <a:buNone/>
            </a:pPr>
            <a:r>
              <a:rPr lang="en-GB" sz="3600" b="1" dirty="0"/>
              <a:t>This area of land is shown on the following slide, with an indication of what it might be able to offer in terms of recreation facilities.</a:t>
            </a:r>
          </a:p>
        </p:txBody>
      </p:sp>
    </p:spTree>
    <p:extLst>
      <p:ext uri="{BB962C8B-B14F-4D97-AF65-F5344CB8AC3E}">
        <p14:creationId xmlns:p14="http://schemas.microsoft.com/office/powerpoint/2010/main" val="3047832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FB2F-1E60-4FE5-A4C6-E1C83D3AD548}"/>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6B4C18DF-B37E-45A7-9533-DC29A956ECE9}"/>
              </a:ext>
            </a:extLst>
          </p:cNvPr>
          <p:cNvSpPr>
            <a:spLocks noGrp="1"/>
          </p:cNvSpPr>
          <p:nvPr>
            <p:ph idx="1"/>
          </p:nvPr>
        </p:nvSpPr>
        <p:spPr/>
        <p:txBody>
          <a:bodyPr/>
          <a:lstStyle/>
          <a:p>
            <a:endParaRPr lang="en-GB"/>
          </a:p>
        </p:txBody>
      </p:sp>
      <p:graphicFrame>
        <p:nvGraphicFramePr>
          <p:cNvPr id="4" name="Object 3">
            <a:extLst>
              <a:ext uri="{FF2B5EF4-FFF2-40B4-BE49-F238E27FC236}">
                <a16:creationId xmlns:a16="http://schemas.microsoft.com/office/drawing/2014/main" id="{EF158F22-F21E-46BA-A1EA-AE63D5E12B0A}"/>
              </a:ext>
            </a:extLst>
          </p:cNvPr>
          <p:cNvGraphicFramePr>
            <a:graphicFrameLocks noChangeAspect="1"/>
          </p:cNvGraphicFramePr>
          <p:nvPr>
            <p:extLst>
              <p:ext uri="{D42A27DB-BD31-4B8C-83A1-F6EECF244321}">
                <p14:modId xmlns:p14="http://schemas.microsoft.com/office/powerpoint/2010/main" val="4172220305"/>
              </p:ext>
            </p:extLst>
          </p:nvPr>
        </p:nvGraphicFramePr>
        <p:xfrm>
          <a:off x="0" y="1"/>
          <a:ext cx="12191999" cy="6896374"/>
        </p:xfrm>
        <a:graphic>
          <a:graphicData uri="http://schemas.openxmlformats.org/presentationml/2006/ole">
            <mc:AlternateContent xmlns:mc="http://schemas.openxmlformats.org/markup-compatibility/2006">
              <mc:Choice xmlns:v="urn:schemas-microsoft-com:vml" Requires="v">
                <p:oleObj spid="_x0000_s2063" name="Acrobat Document" r:id="rId3" imgW="11343975" imgH="8020032" progId="AcroExch.Document.DC">
                  <p:embed/>
                </p:oleObj>
              </mc:Choice>
              <mc:Fallback>
                <p:oleObj name="Acrobat Document" r:id="rId3" imgW="11343975" imgH="8020032" progId="AcroExch.Document.DC">
                  <p:embed/>
                  <p:pic>
                    <p:nvPicPr>
                      <p:cNvPr id="0" name=""/>
                      <p:cNvPicPr/>
                      <p:nvPr/>
                    </p:nvPicPr>
                    <p:blipFill>
                      <a:blip r:embed="rId4"/>
                      <a:stretch>
                        <a:fillRect/>
                      </a:stretch>
                    </p:blipFill>
                    <p:spPr>
                      <a:xfrm>
                        <a:off x="0" y="1"/>
                        <a:ext cx="12191999" cy="6896374"/>
                      </a:xfrm>
                      <a:prstGeom prst="rect">
                        <a:avLst/>
                      </a:prstGeom>
                    </p:spPr>
                  </p:pic>
                </p:oleObj>
              </mc:Fallback>
            </mc:AlternateContent>
          </a:graphicData>
        </a:graphic>
      </p:graphicFrame>
    </p:spTree>
    <p:extLst>
      <p:ext uri="{BB962C8B-B14F-4D97-AF65-F5344CB8AC3E}">
        <p14:creationId xmlns:p14="http://schemas.microsoft.com/office/powerpoint/2010/main" val="4185779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06A4-0AAF-4D49-861D-75BD5CA2FACF}"/>
              </a:ext>
            </a:extLst>
          </p:cNvPr>
          <p:cNvSpPr>
            <a:spLocks noGrp="1"/>
          </p:cNvSpPr>
          <p:nvPr>
            <p:ph type="title"/>
          </p:nvPr>
        </p:nvSpPr>
        <p:spPr/>
        <p:txBody>
          <a:bodyPr>
            <a:normAutofit fontScale="90000"/>
          </a:bodyPr>
          <a:lstStyle/>
          <a:p>
            <a:pPr algn="ctr"/>
            <a:r>
              <a:rPr lang="en-GB" sz="6000" b="1" dirty="0">
                <a:latin typeface="Calibri" panose="020F0502020204030204" pitchFamily="34" charset="0"/>
                <a:cs typeface="Calibri" panose="020F0502020204030204" pitchFamily="34" charset="0"/>
              </a:rPr>
              <a:t>St Martins Recreation Partnership</a:t>
            </a:r>
            <a:r>
              <a:rPr lang="en-GB" sz="5400" b="1" dirty="0">
                <a:latin typeface="Calibri" panose="020F0502020204030204" pitchFamily="34" charset="0"/>
                <a:cs typeface="Calibri" panose="020F0502020204030204" pitchFamily="34" charset="0"/>
              </a:rPr>
              <a:t/>
            </a:r>
            <a:br>
              <a:rPr lang="en-GB" sz="54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a:t>
            </a:r>
            <a:r>
              <a:rPr lang="en-GB" sz="3100" dirty="0">
                <a:latin typeface="Calibri" panose="020F0502020204030204" pitchFamily="34" charset="0"/>
                <a:cs typeface="Calibri" panose="020F0502020204030204" pitchFamily="34" charset="0"/>
              </a:rPr>
              <a:t>The Parish Council working with the School and the Community’</a:t>
            </a:r>
            <a:endParaRPr lang="en-GB" sz="3100" dirty="0"/>
          </a:p>
        </p:txBody>
      </p:sp>
      <p:sp>
        <p:nvSpPr>
          <p:cNvPr id="3" name="Content Placeholder 2">
            <a:extLst>
              <a:ext uri="{FF2B5EF4-FFF2-40B4-BE49-F238E27FC236}">
                <a16:creationId xmlns:a16="http://schemas.microsoft.com/office/drawing/2014/main" id="{F51041A7-3327-47ED-90C0-8C524623D49A}"/>
              </a:ext>
            </a:extLst>
          </p:cNvPr>
          <p:cNvSpPr>
            <a:spLocks noGrp="1"/>
          </p:cNvSpPr>
          <p:nvPr>
            <p:ph idx="1"/>
          </p:nvPr>
        </p:nvSpPr>
        <p:spPr>
          <a:xfrm>
            <a:off x="838200" y="2175001"/>
            <a:ext cx="10515600" cy="3349879"/>
          </a:xfrm>
        </p:spPr>
        <p:txBody>
          <a:bodyPr>
            <a:normAutofit/>
          </a:bodyPr>
          <a:lstStyle/>
          <a:p>
            <a:pPr marL="0" indent="0" algn="ctr">
              <a:buNone/>
            </a:pPr>
            <a:r>
              <a:rPr lang="en-GB" b="1" dirty="0"/>
              <a:t>Combined Block Plan</a:t>
            </a:r>
          </a:p>
          <a:p>
            <a:pPr algn="just"/>
            <a:r>
              <a:rPr lang="en-GB" dirty="0"/>
              <a:t>Finally, the next slide simply shows the comparison between the original plan for an area behind the houses at Rhosyllan Farm and the new proposal, to give an impression of the additional land area being donated by Brynkinalt Estate</a:t>
            </a:r>
          </a:p>
          <a:p>
            <a:pPr algn="just"/>
            <a:r>
              <a:rPr lang="en-GB" dirty="0"/>
              <a:t>As part of the detailed design plans, part of this new land area will be reserved for future expansion of the School itself.</a:t>
            </a:r>
          </a:p>
          <a:p>
            <a:endParaRPr lang="en-GB" dirty="0"/>
          </a:p>
        </p:txBody>
      </p:sp>
    </p:spTree>
    <p:extLst>
      <p:ext uri="{BB962C8B-B14F-4D97-AF65-F5344CB8AC3E}">
        <p14:creationId xmlns:p14="http://schemas.microsoft.com/office/powerpoint/2010/main" val="4075805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EE81-C5BD-4A20-AE59-B9DECCF2C76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76D6C2-CBAE-4833-B940-A4E05C73F159}"/>
              </a:ext>
            </a:extLst>
          </p:cNvPr>
          <p:cNvSpPr>
            <a:spLocks noGrp="1"/>
          </p:cNvSpPr>
          <p:nvPr>
            <p:ph idx="1"/>
          </p:nvPr>
        </p:nvSpPr>
        <p:spPr/>
        <p:txBody>
          <a:bodyPr/>
          <a:lstStyle/>
          <a:p>
            <a:endParaRPr lang="en-GB"/>
          </a:p>
        </p:txBody>
      </p:sp>
      <p:graphicFrame>
        <p:nvGraphicFramePr>
          <p:cNvPr id="4" name="Object 3">
            <a:extLst>
              <a:ext uri="{FF2B5EF4-FFF2-40B4-BE49-F238E27FC236}">
                <a16:creationId xmlns:a16="http://schemas.microsoft.com/office/drawing/2014/main" id="{3096955A-2744-442F-B9DB-4A8E306FC876}"/>
              </a:ext>
            </a:extLst>
          </p:cNvPr>
          <p:cNvGraphicFramePr>
            <a:graphicFrameLocks noChangeAspect="1"/>
          </p:cNvGraphicFramePr>
          <p:nvPr>
            <p:extLst>
              <p:ext uri="{D42A27DB-BD31-4B8C-83A1-F6EECF244321}">
                <p14:modId xmlns:p14="http://schemas.microsoft.com/office/powerpoint/2010/main" val="1805014180"/>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5135" name="Acrobat Document" r:id="rId3" imgW="11343975" imgH="8020032" progId="AcroExch.Document.DC">
                  <p:embed/>
                </p:oleObj>
              </mc:Choice>
              <mc:Fallback>
                <p:oleObj name="Acrobat Document" r:id="rId3" imgW="11343975" imgH="8020032" progId="AcroExch.Document.DC">
                  <p:embed/>
                  <p:pic>
                    <p:nvPicPr>
                      <p:cNvPr id="0" name=""/>
                      <p:cNvPicPr/>
                      <p:nvPr/>
                    </p:nvPicPr>
                    <p:blipFill>
                      <a:blip r:embed="rId4"/>
                      <a:stretch>
                        <a:fillRect/>
                      </a:stretch>
                    </p:blipFill>
                    <p:spPr>
                      <a:xfrm>
                        <a:off x="0"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279092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06A4-0AAF-4D49-861D-75BD5CA2FACF}"/>
              </a:ext>
            </a:extLst>
          </p:cNvPr>
          <p:cNvSpPr>
            <a:spLocks noGrp="1"/>
          </p:cNvSpPr>
          <p:nvPr>
            <p:ph type="title"/>
          </p:nvPr>
        </p:nvSpPr>
        <p:spPr/>
        <p:txBody>
          <a:bodyPr>
            <a:normAutofit fontScale="90000"/>
          </a:bodyPr>
          <a:lstStyle/>
          <a:p>
            <a:pPr algn="ctr"/>
            <a:r>
              <a:rPr lang="en-GB" sz="6000" b="1" dirty="0">
                <a:latin typeface="Calibri" panose="020F0502020204030204" pitchFamily="34" charset="0"/>
                <a:cs typeface="Calibri" panose="020F0502020204030204" pitchFamily="34" charset="0"/>
              </a:rPr>
              <a:t>St Martins Recreation Partnership</a:t>
            </a:r>
            <a:r>
              <a:rPr lang="en-GB" sz="5400" b="1" dirty="0">
                <a:latin typeface="Calibri" panose="020F0502020204030204" pitchFamily="34" charset="0"/>
                <a:cs typeface="Calibri" panose="020F0502020204030204" pitchFamily="34" charset="0"/>
              </a:rPr>
              <a:t/>
            </a:r>
            <a:br>
              <a:rPr lang="en-GB" sz="54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a:t>
            </a:r>
            <a:r>
              <a:rPr lang="en-GB" sz="3100" dirty="0">
                <a:latin typeface="Calibri" panose="020F0502020204030204" pitchFamily="34" charset="0"/>
                <a:cs typeface="Calibri" panose="020F0502020204030204" pitchFamily="34" charset="0"/>
              </a:rPr>
              <a:t>The Parish Council working with the School and the Community’</a:t>
            </a:r>
            <a:endParaRPr lang="en-GB" sz="3100" dirty="0"/>
          </a:p>
        </p:txBody>
      </p:sp>
      <p:sp>
        <p:nvSpPr>
          <p:cNvPr id="3" name="Content Placeholder 2">
            <a:extLst>
              <a:ext uri="{FF2B5EF4-FFF2-40B4-BE49-F238E27FC236}">
                <a16:creationId xmlns:a16="http://schemas.microsoft.com/office/drawing/2014/main" id="{F51041A7-3327-47ED-90C0-8C524623D49A}"/>
              </a:ext>
            </a:extLst>
          </p:cNvPr>
          <p:cNvSpPr>
            <a:spLocks noGrp="1"/>
          </p:cNvSpPr>
          <p:nvPr>
            <p:ph idx="1"/>
          </p:nvPr>
        </p:nvSpPr>
        <p:spPr/>
        <p:txBody>
          <a:bodyPr>
            <a:normAutofit/>
          </a:bodyPr>
          <a:lstStyle/>
          <a:p>
            <a:pPr marL="0" indent="0" algn="ctr">
              <a:buNone/>
            </a:pPr>
            <a:r>
              <a:rPr lang="en-GB" sz="3600" b="1" dirty="0"/>
              <a:t>Let us know what you think and what you want</a:t>
            </a:r>
          </a:p>
          <a:p>
            <a:pPr algn="just"/>
            <a:r>
              <a:rPr lang="en-GB" dirty="0"/>
              <a:t>Please talk to the people at this display and let them know what sports you would like to see catered for at the new combined recreation area</a:t>
            </a:r>
          </a:p>
          <a:p>
            <a:pPr algn="just"/>
            <a:r>
              <a:rPr lang="en-GB" dirty="0"/>
              <a:t>This is an exciting opportunity for our community – but we need your input if we are to get it right </a:t>
            </a:r>
          </a:p>
          <a:p>
            <a:pPr algn="just"/>
            <a:endParaRPr lang="en-GB" dirty="0"/>
          </a:p>
          <a:p>
            <a:pPr marL="0" indent="0" algn="ctr">
              <a:buNone/>
            </a:pPr>
            <a:r>
              <a:rPr lang="en-GB" sz="3600" b="1" dirty="0"/>
              <a:t>The Recreation Partnership Needs You</a:t>
            </a:r>
          </a:p>
        </p:txBody>
      </p:sp>
    </p:spTree>
    <p:extLst>
      <p:ext uri="{BB962C8B-B14F-4D97-AF65-F5344CB8AC3E}">
        <p14:creationId xmlns:p14="http://schemas.microsoft.com/office/powerpoint/2010/main" val="3540896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C3B3A-6289-4FFA-8095-E237B3AC7BC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6208015-253B-4835-847D-24A0086ED226}"/>
              </a:ext>
            </a:extLst>
          </p:cNvPr>
          <p:cNvSpPr>
            <a:spLocks noGrp="1"/>
          </p:cNvSpPr>
          <p:nvPr>
            <p:ph idx="1"/>
          </p:nvPr>
        </p:nvSpPr>
        <p:spPr/>
        <p:txBody>
          <a:bodyPr/>
          <a:lstStyle/>
          <a:p>
            <a:endParaRPr lang="en-GB"/>
          </a:p>
        </p:txBody>
      </p:sp>
      <p:graphicFrame>
        <p:nvGraphicFramePr>
          <p:cNvPr id="4" name="Object 3">
            <a:extLst>
              <a:ext uri="{FF2B5EF4-FFF2-40B4-BE49-F238E27FC236}">
                <a16:creationId xmlns:a16="http://schemas.microsoft.com/office/drawing/2014/main" id="{6C1520FB-9785-4D65-838C-7F37B6988919}"/>
              </a:ext>
            </a:extLst>
          </p:cNvPr>
          <p:cNvGraphicFramePr>
            <a:graphicFrameLocks noChangeAspect="1"/>
          </p:cNvGraphicFramePr>
          <p:nvPr>
            <p:extLst>
              <p:ext uri="{D42A27DB-BD31-4B8C-83A1-F6EECF244321}">
                <p14:modId xmlns:p14="http://schemas.microsoft.com/office/powerpoint/2010/main" val="330756310"/>
              </p:ext>
            </p:extLst>
          </p:nvPr>
        </p:nvGraphicFramePr>
        <p:xfrm>
          <a:off x="0" y="1"/>
          <a:ext cx="12192000" cy="6858000"/>
        </p:xfrm>
        <a:graphic>
          <a:graphicData uri="http://schemas.openxmlformats.org/presentationml/2006/ole">
            <mc:AlternateContent xmlns:mc="http://schemas.openxmlformats.org/markup-compatibility/2006">
              <mc:Choice xmlns:v="urn:schemas-microsoft-com:vml" Requires="v">
                <p:oleObj spid="_x0000_s3087" name="Acrobat Document" r:id="rId3" imgW="11343975" imgH="8020032" progId="AcroExch.Document.DC">
                  <p:embed/>
                </p:oleObj>
              </mc:Choice>
              <mc:Fallback>
                <p:oleObj name="Acrobat Document" r:id="rId3" imgW="11343975" imgH="8020032" progId="AcroExch.Document.DC">
                  <p:embed/>
                  <p:pic>
                    <p:nvPicPr>
                      <p:cNvPr id="0" name=""/>
                      <p:cNvPicPr/>
                      <p:nvPr/>
                    </p:nvPicPr>
                    <p:blipFill>
                      <a:blip r:embed="rId4"/>
                      <a:stretch>
                        <a:fillRect/>
                      </a:stretch>
                    </p:blipFill>
                    <p:spPr>
                      <a:xfrm>
                        <a:off x="0" y="1"/>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2195377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10DE6-50A3-40FF-8956-5E4383BD197B}"/>
              </a:ext>
            </a:extLst>
          </p:cNvPr>
          <p:cNvSpPr>
            <a:spLocks noGrp="1"/>
          </p:cNvSpPr>
          <p:nvPr>
            <p:ph type="title"/>
          </p:nvPr>
        </p:nvSpPr>
        <p:spPr/>
        <p:txBody>
          <a:bodyPr>
            <a:normAutofit fontScale="90000"/>
          </a:bodyPr>
          <a:lstStyle/>
          <a:p>
            <a:pPr algn="ctr"/>
            <a:r>
              <a:rPr lang="en-GB" sz="6000" b="1" dirty="0">
                <a:latin typeface="Calibri" panose="020F0502020204030204" pitchFamily="34" charset="0"/>
                <a:cs typeface="Calibri" panose="020F0502020204030204" pitchFamily="34" charset="0"/>
              </a:rPr>
              <a:t>St Martins Recreation Partnership</a:t>
            </a:r>
            <a:r>
              <a:rPr lang="en-GB" sz="5400" b="1" dirty="0">
                <a:latin typeface="Calibri" panose="020F0502020204030204" pitchFamily="34" charset="0"/>
                <a:cs typeface="Calibri" panose="020F0502020204030204" pitchFamily="34" charset="0"/>
              </a:rPr>
              <a:t/>
            </a:r>
            <a:br>
              <a:rPr lang="en-GB" sz="54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a:t>
            </a:r>
            <a:r>
              <a:rPr lang="en-GB" sz="3100" dirty="0">
                <a:latin typeface="Calibri" panose="020F0502020204030204" pitchFamily="34" charset="0"/>
                <a:cs typeface="Calibri" panose="020F0502020204030204" pitchFamily="34" charset="0"/>
              </a:rPr>
              <a:t>The Parish Council working with the School and the Community’</a:t>
            </a:r>
            <a:endParaRPr lang="en-GB" sz="3100" b="1" dirty="0"/>
          </a:p>
        </p:txBody>
      </p:sp>
      <p:sp>
        <p:nvSpPr>
          <p:cNvPr id="3" name="Content Placeholder 2">
            <a:extLst>
              <a:ext uri="{FF2B5EF4-FFF2-40B4-BE49-F238E27FC236}">
                <a16:creationId xmlns:a16="http://schemas.microsoft.com/office/drawing/2014/main" id="{08E664D4-995E-48C6-9F7B-B4E40C3D8C66}"/>
              </a:ext>
            </a:extLst>
          </p:cNvPr>
          <p:cNvSpPr>
            <a:spLocks noGrp="1"/>
          </p:cNvSpPr>
          <p:nvPr>
            <p:ph idx="1"/>
          </p:nvPr>
        </p:nvSpPr>
        <p:spPr/>
        <p:txBody>
          <a:bodyPr>
            <a:normAutofit lnSpcReduction="10000"/>
          </a:bodyPr>
          <a:lstStyle/>
          <a:p>
            <a:pPr marL="0" indent="0" algn="just">
              <a:buNone/>
            </a:pPr>
            <a:r>
              <a:rPr lang="en-GB" dirty="0"/>
              <a:t>After lengthy discussions between the Parish Council, St Martins School, the Landowner (Brynkinalt Estate) and St Martins FC, it was agreed that, if a better position for the recreation ground could be identified, then it would be possible for a partnership to be formed that could run any new facilities along with the current school sports and recreation facilities as a joint use facility for the benefit of the community as a whole.</a:t>
            </a:r>
          </a:p>
          <a:p>
            <a:pPr marL="0" indent="0" algn="just">
              <a:buNone/>
            </a:pPr>
            <a:r>
              <a:rPr lang="en-GB" dirty="0"/>
              <a:t>The result was an agreement between the Parish Council, Brynkinalt Estate and the School to utilise the land, shown edged in red on the next slide (</a:t>
            </a:r>
            <a:r>
              <a:rPr lang="en-GB" b="1" dirty="0"/>
              <a:t>the Location Plan</a:t>
            </a:r>
            <a:r>
              <a:rPr lang="en-GB" dirty="0"/>
              <a:t>).  The ownership of this land will be transferred by Brynkinalt Estate from the Estate to the Parish Council.</a:t>
            </a:r>
          </a:p>
        </p:txBody>
      </p:sp>
    </p:spTree>
    <p:extLst>
      <p:ext uri="{BB962C8B-B14F-4D97-AF65-F5344CB8AC3E}">
        <p14:creationId xmlns:p14="http://schemas.microsoft.com/office/powerpoint/2010/main" val="1957035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BDEC-A93C-48B3-9169-4908D09676EC}"/>
              </a:ext>
            </a:extLst>
          </p:cNvPr>
          <p:cNvSpPr>
            <a:spLocks noGrp="1"/>
          </p:cNvSpPr>
          <p:nvPr>
            <p:ph type="ctrTitle"/>
          </p:nvPr>
        </p:nvSpPr>
        <p:spPr>
          <a:xfrm>
            <a:off x="0" y="0"/>
            <a:ext cx="12192000" cy="6858000"/>
          </a:xfrm>
        </p:spPr>
        <p:txBody>
          <a:bodyPr/>
          <a:lstStyle/>
          <a:p>
            <a:endParaRPr lang="en-GB" dirty="0"/>
          </a:p>
        </p:txBody>
      </p:sp>
      <p:sp>
        <p:nvSpPr>
          <p:cNvPr id="3" name="Subtitle 2">
            <a:extLst>
              <a:ext uri="{FF2B5EF4-FFF2-40B4-BE49-F238E27FC236}">
                <a16:creationId xmlns:a16="http://schemas.microsoft.com/office/drawing/2014/main" id="{F857DCB3-90BD-4D53-A72D-C3412428C9EE}"/>
              </a:ext>
            </a:extLst>
          </p:cNvPr>
          <p:cNvSpPr>
            <a:spLocks noGrp="1"/>
          </p:cNvSpPr>
          <p:nvPr>
            <p:ph type="subTitle" idx="1"/>
          </p:nvPr>
        </p:nvSpPr>
        <p:spPr>
          <a:xfrm>
            <a:off x="1724722" y="7192731"/>
            <a:ext cx="9144000" cy="1655762"/>
          </a:xfrm>
        </p:spPr>
        <p:txBody>
          <a:bodyPr/>
          <a:lstStyle/>
          <a:p>
            <a:endParaRPr lang="en-GB" dirty="0"/>
          </a:p>
        </p:txBody>
      </p:sp>
      <p:graphicFrame>
        <p:nvGraphicFramePr>
          <p:cNvPr id="4" name="Object 3">
            <a:extLst>
              <a:ext uri="{FF2B5EF4-FFF2-40B4-BE49-F238E27FC236}">
                <a16:creationId xmlns:a16="http://schemas.microsoft.com/office/drawing/2014/main" id="{DCC384B8-9709-42C0-8A94-D56109AF1267}"/>
              </a:ext>
            </a:extLst>
          </p:cNvPr>
          <p:cNvGraphicFramePr>
            <a:graphicFrameLocks noChangeAspect="1"/>
          </p:cNvGraphicFramePr>
          <p:nvPr>
            <p:extLst>
              <p:ext uri="{D42A27DB-BD31-4B8C-83A1-F6EECF244321}">
                <p14:modId xmlns:p14="http://schemas.microsoft.com/office/powerpoint/2010/main" val="2771000639"/>
              </p:ext>
            </p:extLst>
          </p:nvPr>
        </p:nvGraphicFramePr>
        <p:xfrm>
          <a:off x="0" y="-118580"/>
          <a:ext cx="12192000" cy="7018441"/>
        </p:xfrm>
        <a:graphic>
          <a:graphicData uri="http://schemas.openxmlformats.org/presentationml/2006/ole">
            <mc:AlternateContent xmlns:mc="http://schemas.openxmlformats.org/markup-compatibility/2006">
              <mc:Choice xmlns:v="urn:schemas-microsoft-com:vml" Requires="v">
                <p:oleObj spid="_x0000_s1039" name="Acrobat Document" r:id="rId3" imgW="11343975" imgH="8020032" progId="AcroExch.Document.DC">
                  <p:embed/>
                </p:oleObj>
              </mc:Choice>
              <mc:Fallback>
                <p:oleObj name="Acrobat Document" r:id="rId3" imgW="11343975" imgH="8020032" progId="AcroExch.Document.DC">
                  <p:embed/>
                  <p:pic>
                    <p:nvPicPr>
                      <p:cNvPr id="0" name=""/>
                      <p:cNvPicPr/>
                      <p:nvPr/>
                    </p:nvPicPr>
                    <p:blipFill>
                      <a:blip r:embed="rId4"/>
                      <a:stretch>
                        <a:fillRect/>
                      </a:stretch>
                    </p:blipFill>
                    <p:spPr>
                      <a:xfrm>
                        <a:off x="0" y="-118580"/>
                        <a:ext cx="12192000" cy="7018441"/>
                      </a:xfrm>
                      <a:prstGeom prst="rect">
                        <a:avLst/>
                      </a:prstGeom>
                    </p:spPr>
                  </p:pic>
                </p:oleObj>
              </mc:Fallback>
            </mc:AlternateContent>
          </a:graphicData>
        </a:graphic>
      </p:graphicFrame>
    </p:spTree>
    <p:extLst>
      <p:ext uri="{BB962C8B-B14F-4D97-AF65-F5344CB8AC3E}">
        <p14:creationId xmlns:p14="http://schemas.microsoft.com/office/powerpoint/2010/main" val="1340361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06A4-0AAF-4D49-861D-75BD5CA2FACF}"/>
              </a:ext>
            </a:extLst>
          </p:cNvPr>
          <p:cNvSpPr>
            <a:spLocks noGrp="1"/>
          </p:cNvSpPr>
          <p:nvPr>
            <p:ph type="title"/>
          </p:nvPr>
        </p:nvSpPr>
        <p:spPr/>
        <p:txBody>
          <a:bodyPr>
            <a:normAutofit fontScale="90000"/>
          </a:bodyPr>
          <a:lstStyle/>
          <a:p>
            <a:pPr algn="ctr"/>
            <a:r>
              <a:rPr lang="en-GB" sz="6000" b="1" dirty="0">
                <a:latin typeface="Calibri" panose="020F0502020204030204" pitchFamily="34" charset="0"/>
                <a:cs typeface="Calibri" panose="020F0502020204030204" pitchFamily="34" charset="0"/>
              </a:rPr>
              <a:t>St Martins Recreation Partnership</a:t>
            </a:r>
            <a:r>
              <a:rPr lang="en-GB" sz="5400" b="1" dirty="0">
                <a:latin typeface="Calibri" panose="020F0502020204030204" pitchFamily="34" charset="0"/>
                <a:cs typeface="Calibri" panose="020F0502020204030204" pitchFamily="34" charset="0"/>
              </a:rPr>
              <a:t/>
            </a:r>
            <a:br>
              <a:rPr lang="en-GB" sz="54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a:t>
            </a:r>
            <a:r>
              <a:rPr lang="en-GB" sz="3100" dirty="0">
                <a:latin typeface="Calibri" panose="020F0502020204030204" pitchFamily="34" charset="0"/>
                <a:cs typeface="Calibri" panose="020F0502020204030204" pitchFamily="34" charset="0"/>
              </a:rPr>
              <a:t>The Parish Council working with the School and the Community’</a:t>
            </a:r>
            <a:endParaRPr lang="en-GB" sz="3100" dirty="0"/>
          </a:p>
        </p:txBody>
      </p:sp>
      <p:sp>
        <p:nvSpPr>
          <p:cNvPr id="3" name="Content Placeholder 2">
            <a:extLst>
              <a:ext uri="{FF2B5EF4-FFF2-40B4-BE49-F238E27FC236}">
                <a16:creationId xmlns:a16="http://schemas.microsoft.com/office/drawing/2014/main" id="{F51041A7-3327-47ED-90C0-8C524623D49A}"/>
              </a:ext>
            </a:extLst>
          </p:cNvPr>
          <p:cNvSpPr>
            <a:spLocks noGrp="1"/>
          </p:cNvSpPr>
          <p:nvPr>
            <p:ph idx="1"/>
          </p:nvPr>
        </p:nvSpPr>
        <p:spPr/>
        <p:txBody>
          <a:bodyPr>
            <a:normAutofit fontScale="92500" lnSpcReduction="10000"/>
          </a:bodyPr>
          <a:lstStyle/>
          <a:p>
            <a:pPr marL="0" indent="0" algn="just">
              <a:buNone/>
            </a:pPr>
            <a:r>
              <a:rPr lang="en-GB" dirty="0"/>
              <a:t>The Parish Council and the School have agreed to establish a joint use agreement under which</a:t>
            </a:r>
          </a:p>
          <a:p>
            <a:pPr algn="just"/>
            <a:r>
              <a:rPr lang="en-GB" dirty="0"/>
              <a:t>All sports and recreation facilities at the School and on the new land will be managed by the School for use by and benefit of the Community and sporting clubs and organisations based in St Martins</a:t>
            </a:r>
          </a:p>
          <a:p>
            <a:pPr algn="just"/>
            <a:r>
              <a:rPr lang="en-GB" dirty="0"/>
              <a:t>Other than by specific agreement, the School would have first call on use of the facilities during School hours</a:t>
            </a:r>
          </a:p>
          <a:p>
            <a:pPr algn="just"/>
            <a:r>
              <a:rPr lang="en-GB" dirty="0"/>
              <a:t>Access to the facilities would be through the current School driveway, subject to any required safeguarding issues</a:t>
            </a:r>
          </a:p>
          <a:p>
            <a:pPr algn="just"/>
            <a:r>
              <a:rPr lang="en-GB" dirty="0"/>
              <a:t>Access to the new land would be open to the Community outside of School hours, seven days per week and all year round</a:t>
            </a:r>
          </a:p>
          <a:p>
            <a:endParaRPr lang="en-GB" dirty="0"/>
          </a:p>
          <a:p>
            <a:endParaRPr lang="en-GB" dirty="0"/>
          </a:p>
          <a:p>
            <a:endParaRPr lang="en-GB" dirty="0"/>
          </a:p>
        </p:txBody>
      </p:sp>
    </p:spTree>
    <p:extLst>
      <p:ext uri="{BB962C8B-B14F-4D97-AF65-F5344CB8AC3E}">
        <p14:creationId xmlns:p14="http://schemas.microsoft.com/office/powerpoint/2010/main" val="266389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06A4-0AAF-4D49-861D-75BD5CA2FACF}"/>
              </a:ext>
            </a:extLst>
          </p:cNvPr>
          <p:cNvSpPr>
            <a:spLocks noGrp="1"/>
          </p:cNvSpPr>
          <p:nvPr>
            <p:ph type="title"/>
          </p:nvPr>
        </p:nvSpPr>
        <p:spPr/>
        <p:txBody>
          <a:bodyPr>
            <a:normAutofit fontScale="90000"/>
          </a:bodyPr>
          <a:lstStyle/>
          <a:p>
            <a:pPr algn="ctr"/>
            <a:r>
              <a:rPr lang="en-GB" sz="6000" b="1" dirty="0">
                <a:latin typeface="Calibri" panose="020F0502020204030204" pitchFamily="34" charset="0"/>
                <a:cs typeface="Calibri" panose="020F0502020204030204" pitchFamily="34" charset="0"/>
              </a:rPr>
              <a:t>St Martins Recreation Partnership</a:t>
            </a:r>
            <a:r>
              <a:rPr lang="en-GB" sz="5400" b="1" dirty="0">
                <a:latin typeface="Calibri" panose="020F0502020204030204" pitchFamily="34" charset="0"/>
                <a:cs typeface="Calibri" panose="020F0502020204030204" pitchFamily="34" charset="0"/>
              </a:rPr>
              <a:t/>
            </a:r>
            <a:br>
              <a:rPr lang="en-GB" sz="54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a:t>
            </a:r>
            <a:r>
              <a:rPr lang="en-GB" sz="3100" dirty="0">
                <a:latin typeface="Calibri" panose="020F0502020204030204" pitchFamily="34" charset="0"/>
                <a:cs typeface="Calibri" panose="020F0502020204030204" pitchFamily="34" charset="0"/>
              </a:rPr>
              <a:t>The Parish Council working with the School and the Community’</a:t>
            </a:r>
            <a:endParaRPr lang="en-GB" sz="3100" dirty="0"/>
          </a:p>
        </p:txBody>
      </p:sp>
      <p:sp>
        <p:nvSpPr>
          <p:cNvPr id="3" name="Content Placeholder 2">
            <a:extLst>
              <a:ext uri="{FF2B5EF4-FFF2-40B4-BE49-F238E27FC236}">
                <a16:creationId xmlns:a16="http://schemas.microsoft.com/office/drawing/2014/main" id="{F51041A7-3327-47ED-90C0-8C524623D49A}"/>
              </a:ext>
            </a:extLst>
          </p:cNvPr>
          <p:cNvSpPr>
            <a:spLocks noGrp="1"/>
          </p:cNvSpPr>
          <p:nvPr>
            <p:ph idx="1"/>
          </p:nvPr>
        </p:nvSpPr>
        <p:spPr/>
        <p:txBody>
          <a:bodyPr>
            <a:normAutofit/>
          </a:bodyPr>
          <a:lstStyle/>
          <a:p>
            <a:pPr marL="0" indent="0" algn="ctr">
              <a:buNone/>
            </a:pPr>
            <a:r>
              <a:rPr lang="en-GB" b="1" dirty="0"/>
              <a:t>Block Plan As Proposed</a:t>
            </a:r>
          </a:p>
          <a:p>
            <a:pPr marL="0" indent="0">
              <a:buNone/>
            </a:pPr>
            <a:r>
              <a:rPr lang="en-GB" dirty="0"/>
              <a:t>No detailed plans have yet been agreed, but the following slide shows the possible location of the main facilities</a:t>
            </a:r>
          </a:p>
          <a:p>
            <a:r>
              <a:rPr lang="en-GB" dirty="0"/>
              <a:t>A 3G sports pitch, intended to meet the likely standard required for the St Martins FC at their current football league level</a:t>
            </a:r>
          </a:p>
          <a:p>
            <a:r>
              <a:rPr lang="en-GB" dirty="0"/>
              <a:t>A sand-filled MUGA (multi use games area)</a:t>
            </a:r>
          </a:p>
          <a:p>
            <a:r>
              <a:rPr lang="en-GB" dirty="0"/>
              <a:t>An area for a cricket Oval</a:t>
            </a:r>
          </a:p>
          <a:p>
            <a:r>
              <a:rPr lang="en-GB" dirty="0"/>
              <a:t>Parking and access facilities</a:t>
            </a:r>
          </a:p>
          <a:p>
            <a:r>
              <a:rPr lang="en-GB" dirty="0"/>
              <a:t>Other sports facilities yet to be defined and agreed</a:t>
            </a:r>
          </a:p>
          <a:p>
            <a:endParaRPr lang="en-GB" dirty="0"/>
          </a:p>
          <a:p>
            <a:endParaRPr lang="en-GB" dirty="0"/>
          </a:p>
          <a:p>
            <a:endParaRPr lang="en-GB" dirty="0"/>
          </a:p>
        </p:txBody>
      </p:sp>
    </p:spTree>
    <p:extLst>
      <p:ext uri="{BB962C8B-B14F-4D97-AF65-F5344CB8AC3E}">
        <p14:creationId xmlns:p14="http://schemas.microsoft.com/office/powerpoint/2010/main" val="428318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BA84-C610-4996-97F7-09ADA308B86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5CF0C9D-CCF9-49CE-A3A8-7AC25057A195}"/>
              </a:ext>
            </a:extLst>
          </p:cNvPr>
          <p:cNvSpPr>
            <a:spLocks noGrp="1"/>
          </p:cNvSpPr>
          <p:nvPr>
            <p:ph idx="1"/>
          </p:nvPr>
        </p:nvSpPr>
        <p:spPr/>
        <p:txBody>
          <a:bodyPr/>
          <a:lstStyle/>
          <a:p>
            <a:endParaRPr lang="en-GB"/>
          </a:p>
        </p:txBody>
      </p:sp>
      <p:graphicFrame>
        <p:nvGraphicFramePr>
          <p:cNvPr id="4" name="Object 3">
            <a:extLst>
              <a:ext uri="{FF2B5EF4-FFF2-40B4-BE49-F238E27FC236}">
                <a16:creationId xmlns:a16="http://schemas.microsoft.com/office/drawing/2014/main" id="{A6C20EC7-CA1C-4779-AACC-7734DD814AF4}"/>
              </a:ext>
            </a:extLst>
          </p:cNvPr>
          <p:cNvGraphicFramePr>
            <a:graphicFrameLocks noChangeAspect="1"/>
          </p:cNvGraphicFramePr>
          <p:nvPr>
            <p:extLst>
              <p:ext uri="{D42A27DB-BD31-4B8C-83A1-F6EECF244321}">
                <p14:modId xmlns:p14="http://schemas.microsoft.com/office/powerpoint/2010/main" val="3558968145"/>
              </p:ext>
            </p:extLst>
          </p:nvPr>
        </p:nvGraphicFramePr>
        <p:xfrm>
          <a:off x="1" y="1"/>
          <a:ext cx="12192000" cy="6865646"/>
        </p:xfrm>
        <a:graphic>
          <a:graphicData uri="http://schemas.openxmlformats.org/presentationml/2006/ole">
            <mc:AlternateContent xmlns:mc="http://schemas.openxmlformats.org/markup-compatibility/2006">
              <mc:Choice xmlns:v="urn:schemas-microsoft-com:vml" Requires="v">
                <p:oleObj spid="_x0000_s4111" name="Acrobat Document" r:id="rId3" imgW="11343975" imgH="8020032" progId="AcroExch.Document.DC">
                  <p:embed/>
                </p:oleObj>
              </mc:Choice>
              <mc:Fallback>
                <p:oleObj name="Acrobat Document" r:id="rId3" imgW="11343975" imgH="8020032" progId="AcroExch.Document.DC">
                  <p:embed/>
                  <p:pic>
                    <p:nvPicPr>
                      <p:cNvPr id="0" name=""/>
                      <p:cNvPicPr/>
                      <p:nvPr/>
                    </p:nvPicPr>
                    <p:blipFill>
                      <a:blip r:embed="rId4"/>
                      <a:stretch>
                        <a:fillRect/>
                      </a:stretch>
                    </p:blipFill>
                    <p:spPr>
                      <a:xfrm>
                        <a:off x="1" y="1"/>
                        <a:ext cx="12192000" cy="6865646"/>
                      </a:xfrm>
                      <a:prstGeom prst="rect">
                        <a:avLst/>
                      </a:prstGeom>
                    </p:spPr>
                  </p:pic>
                </p:oleObj>
              </mc:Fallback>
            </mc:AlternateContent>
          </a:graphicData>
        </a:graphic>
      </p:graphicFrame>
    </p:spTree>
    <p:extLst>
      <p:ext uri="{BB962C8B-B14F-4D97-AF65-F5344CB8AC3E}">
        <p14:creationId xmlns:p14="http://schemas.microsoft.com/office/powerpoint/2010/main" val="1901950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06A4-0AAF-4D49-861D-75BD5CA2FACF}"/>
              </a:ext>
            </a:extLst>
          </p:cNvPr>
          <p:cNvSpPr>
            <a:spLocks noGrp="1"/>
          </p:cNvSpPr>
          <p:nvPr>
            <p:ph type="title"/>
          </p:nvPr>
        </p:nvSpPr>
        <p:spPr/>
        <p:txBody>
          <a:bodyPr>
            <a:normAutofit fontScale="90000"/>
          </a:bodyPr>
          <a:lstStyle/>
          <a:p>
            <a:pPr algn="ctr"/>
            <a:r>
              <a:rPr lang="en-GB" sz="6000" b="1" dirty="0">
                <a:latin typeface="Calibri" panose="020F0502020204030204" pitchFamily="34" charset="0"/>
                <a:cs typeface="Calibri" panose="020F0502020204030204" pitchFamily="34" charset="0"/>
              </a:rPr>
              <a:t>St Martins Recreation Partnership</a:t>
            </a:r>
            <a:r>
              <a:rPr lang="en-GB" sz="5400" b="1" dirty="0">
                <a:latin typeface="Calibri" panose="020F0502020204030204" pitchFamily="34" charset="0"/>
                <a:cs typeface="Calibri" panose="020F0502020204030204" pitchFamily="34" charset="0"/>
              </a:rPr>
              <a:t/>
            </a:r>
            <a:br>
              <a:rPr lang="en-GB" sz="54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a:t>
            </a:r>
            <a:r>
              <a:rPr lang="en-GB" sz="3100" dirty="0">
                <a:latin typeface="Calibri" panose="020F0502020204030204" pitchFamily="34" charset="0"/>
                <a:cs typeface="Calibri" panose="020F0502020204030204" pitchFamily="34" charset="0"/>
              </a:rPr>
              <a:t>The Parish Council working with the School and the Community’</a:t>
            </a:r>
            <a:endParaRPr lang="en-GB" sz="3100" dirty="0"/>
          </a:p>
        </p:txBody>
      </p:sp>
      <p:sp>
        <p:nvSpPr>
          <p:cNvPr id="3" name="Content Placeholder 2">
            <a:extLst>
              <a:ext uri="{FF2B5EF4-FFF2-40B4-BE49-F238E27FC236}">
                <a16:creationId xmlns:a16="http://schemas.microsoft.com/office/drawing/2014/main" id="{F51041A7-3327-47ED-90C0-8C524623D49A}"/>
              </a:ext>
            </a:extLst>
          </p:cNvPr>
          <p:cNvSpPr>
            <a:spLocks noGrp="1"/>
          </p:cNvSpPr>
          <p:nvPr>
            <p:ph idx="1"/>
          </p:nvPr>
        </p:nvSpPr>
        <p:spPr/>
        <p:txBody>
          <a:bodyPr>
            <a:normAutofit lnSpcReduction="10000"/>
          </a:bodyPr>
          <a:lstStyle/>
          <a:p>
            <a:pPr marL="0" indent="0" algn="ctr">
              <a:buNone/>
            </a:pPr>
            <a:r>
              <a:rPr lang="en-GB" b="1" dirty="0"/>
              <a:t>Current School Playing Field</a:t>
            </a:r>
          </a:p>
          <a:p>
            <a:r>
              <a:rPr lang="en-GB" dirty="0"/>
              <a:t>The land at the western side of the current School playing field will most likely be used to form an earth barrier (or bund) between the School and the adjacent Bank Top Industrial Estate</a:t>
            </a:r>
          </a:p>
          <a:p>
            <a:r>
              <a:rPr lang="en-GB" dirty="0"/>
              <a:t>The remainder of the current School playing field will continue to be available for grass based sports activities</a:t>
            </a:r>
          </a:p>
          <a:p>
            <a:r>
              <a:rPr lang="en-GB" dirty="0"/>
              <a:t>Part of the purpose of this presentation is to generate more detailed ideas for facilities on both existing and new land areas as a follow up to the earlier Parish Council surveys.</a:t>
            </a:r>
          </a:p>
          <a:p>
            <a:r>
              <a:rPr lang="en-GB" dirty="0"/>
              <a:t>Please talk to the people at this display about your views and ideas</a:t>
            </a:r>
          </a:p>
          <a:p>
            <a:endParaRPr lang="en-GB" dirty="0"/>
          </a:p>
          <a:p>
            <a:endParaRPr lang="en-GB" dirty="0"/>
          </a:p>
        </p:txBody>
      </p:sp>
    </p:spTree>
    <p:extLst>
      <p:ext uri="{BB962C8B-B14F-4D97-AF65-F5344CB8AC3E}">
        <p14:creationId xmlns:p14="http://schemas.microsoft.com/office/powerpoint/2010/main" val="2350902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06A4-0AAF-4D49-861D-75BD5CA2FACF}"/>
              </a:ext>
            </a:extLst>
          </p:cNvPr>
          <p:cNvSpPr>
            <a:spLocks noGrp="1"/>
          </p:cNvSpPr>
          <p:nvPr>
            <p:ph type="title"/>
          </p:nvPr>
        </p:nvSpPr>
        <p:spPr/>
        <p:txBody>
          <a:bodyPr>
            <a:normAutofit fontScale="90000"/>
          </a:bodyPr>
          <a:lstStyle/>
          <a:p>
            <a:pPr algn="ctr"/>
            <a:r>
              <a:rPr lang="en-GB" sz="6000" b="1" dirty="0">
                <a:latin typeface="Calibri" panose="020F0502020204030204" pitchFamily="34" charset="0"/>
                <a:cs typeface="Calibri" panose="020F0502020204030204" pitchFamily="34" charset="0"/>
              </a:rPr>
              <a:t>St Martins Recreation Partnership</a:t>
            </a:r>
            <a:r>
              <a:rPr lang="en-GB" sz="5400" b="1" dirty="0">
                <a:latin typeface="Calibri" panose="020F0502020204030204" pitchFamily="34" charset="0"/>
                <a:cs typeface="Calibri" panose="020F0502020204030204" pitchFamily="34" charset="0"/>
              </a:rPr>
              <a:t/>
            </a:r>
            <a:br>
              <a:rPr lang="en-GB" sz="54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a:t>
            </a:r>
            <a:r>
              <a:rPr lang="en-GB" sz="3100" dirty="0">
                <a:latin typeface="Calibri" panose="020F0502020204030204" pitchFamily="34" charset="0"/>
                <a:cs typeface="Calibri" panose="020F0502020204030204" pitchFamily="34" charset="0"/>
              </a:rPr>
              <a:t>The Parish Council working with the School and the Community’</a:t>
            </a:r>
            <a:endParaRPr lang="en-GB" sz="3100" dirty="0"/>
          </a:p>
        </p:txBody>
      </p:sp>
      <p:sp>
        <p:nvSpPr>
          <p:cNvPr id="3" name="Content Placeholder 2">
            <a:extLst>
              <a:ext uri="{FF2B5EF4-FFF2-40B4-BE49-F238E27FC236}">
                <a16:creationId xmlns:a16="http://schemas.microsoft.com/office/drawing/2014/main" id="{F51041A7-3327-47ED-90C0-8C524623D49A}"/>
              </a:ext>
            </a:extLst>
          </p:cNvPr>
          <p:cNvSpPr>
            <a:spLocks noGrp="1"/>
          </p:cNvSpPr>
          <p:nvPr>
            <p:ph idx="1"/>
          </p:nvPr>
        </p:nvSpPr>
        <p:spPr/>
        <p:txBody>
          <a:bodyPr>
            <a:normAutofit lnSpcReduction="10000"/>
          </a:bodyPr>
          <a:lstStyle/>
          <a:p>
            <a:pPr marL="0" indent="0" algn="ctr">
              <a:buNone/>
            </a:pPr>
            <a:r>
              <a:rPr lang="en-GB" b="1" dirty="0"/>
              <a:t>Expanded Block Plan</a:t>
            </a:r>
          </a:p>
          <a:p>
            <a:pPr algn="just"/>
            <a:r>
              <a:rPr lang="en-GB" dirty="0"/>
              <a:t>The next slide is simply a blown up version of the Proposed Block Plan to give a better view of where new facilities might fit into the new land area, and shows the likely position of parking areas and current trees</a:t>
            </a:r>
          </a:p>
          <a:p>
            <a:pPr algn="just"/>
            <a:r>
              <a:rPr lang="en-GB" dirty="0"/>
              <a:t>Changing rooms are not shown on these plans, but it is anticipated that the current School Sports Hall changing rooms will be upgraded to serve the new pitches, including with the addition of match official changing rooms as required by FA regulations</a:t>
            </a:r>
          </a:p>
          <a:p>
            <a:pPr algn="just"/>
            <a:r>
              <a:rPr lang="en-GB" dirty="0"/>
              <a:t>The 3G pitch will also have required fencing, turnstiles, floodlights, spectator seating areas and team dugouts</a:t>
            </a:r>
          </a:p>
          <a:p>
            <a:pPr algn="just"/>
            <a:endParaRPr lang="en-GB" dirty="0"/>
          </a:p>
          <a:p>
            <a:endParaRPr lang="en-GB" dirty="0"/>
          </a:p>
          <a:p>
            <a:endParaRPr lang="en-GB" dirty="0"/>
          </a:p>
        </p:txBody>
      </p:sp>
    </p:spTree>
    <p:extLst>
      <p:ext uri="{BB962C8B-B14F-4D97-AF65-F5344CB8AC3E}">
        <p14:creationId xmlns:p14="http://schemas.microsoft.com/office/powerpoint/2010/main" val="1762967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0" advTm="3621">
        <p15:prstTrans prst="peelOff"/>
      </p:transition>
    </mc:Choice>
    <mc:Fallback xmlns="">
      <p:transition spd="slow" advTm="3621">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769</Words>
  <Application>Microsoft Office PowerPoint</Application>
  <PresentationFormat>Widescreen</PresentationFormat>
  <Paragraphs>45</Paragraphs>
  <Slides>13</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Arial</vt:lpstr>
      <vt:lpstr>Calibri</vt:lpstr>
      <vt:lpstr>Calibri Light</vt:lpstr>
      <vt:lpstr>Office Theme</vt:lpstr>
      <vt:lpstr>Acrobat Document</vt:lpstr>
      <vt:lpstr>St Martins Recreation Partnership ‘The Parish Council working with the School and the Community’</vt:lpstr>
      <vt:lpstr>PowerPoint Presentation</vt:lpstr>
      <vt:lpstr>St Martins Recreation Partnership ‘The Parish Council working with the School and the Community’</vt:lpstr>
      <vt:lpstr>PowerPoint Presentation</vt:lpstr>
      <vt:lpstr>St Martins Recreation Partnership ‘The Parish Council working with the School and the Community’</vt:lpstr>
      <vt:lpstr>St Martins Recreation Partnership ‘The Parish Council working with the School and the Community’</vt:lpstr>
      <vt:lpstr>PowerPoint Presentation</vt:lpstr>
      <vt:lpstr>St Martins Recreation Partnership ‘The Parish Council working with the School and the Community’</vt:lpstr>
      <vt:lpstr>St Martins Recreation Partnership ‘The Parish Council working with the School and the Community’</vt:lpstr>
      <vt:lpstr>PowerPoint Presentation</vt:lpstr>
      <vt:lpstr>St Martins Recreation Partnership ‘The Parish Council working with the School and the Community’</vt:lpstr>
      <vt:lpstr>PowerPoint Presentation</vt:lpstr>
      <vt:lpstr>St Martins Recreation Partnership ‘The Parish Council working with the School and the Community’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Clare Ellis</cp:lastModifiedBy>
  <cp:revision>16</cp:revision>
  <dcterms:created xsi:type="dcterms:W3CDTF">2019-06-24T14:35:51Z</dcterms:created>
  <dcterms:modified xsi:type="dcterms:W3CDTF">2019-07-18T10:40:42Z</dcterms:modified>
</cp:coreProperties>
</file>