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1"/>
  </p:notesMasterIdLst>
  <p:sldIdLst>
    <p:sldId id="257" r:id="rId5"/>
    <p:sldId id="258" r:id="rId6"/>
    <p:sldId id="279" r:id="rId7"/>
    <p:sldId id="260" r:id="rId8"/>
    <p:sldId id="276" r:id="rId9"/>
    <p:sldId id="263" r:id="rId10"/>
    <p:sldId id="280" r:id="rId11"/>
    <p:sldId id="265" r:id="rId12"/>
    <p:sldId id="266" r:id="rId13"/>
    <p:sldId id="267" r:id="rId14"/>
    <p:sldId id="268" r:id="rId15"/>
    <p:sldId id="269" r:id="rId16"/>
    <p:sldId id="277" r:id="rId17"/>
    <p:sldId id="278" r:id="rId18"/>
    <p:sldId id="275"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1636" autoAdjust="0"/>
  </p:normalViewPr>
  <p:slideViewPr>
    <p:cSldViewPr snapToGrid="0">
      <p:cViewPr varScale="1">
        <p:scale>
          <a:sx n="52" d="100"/>
          <a:sy n="52" d="100"/>
        </p:scale>
        <p:origin x="14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383E2-A93C-491B-9DCE-374B4380F3F3}" type="datetimeFigureOut">
              <a:rPr lang="en-GB" smtClean="0"/>
              <a:t>14/12/2020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891D0-37BA-4FAE-93B7-6FA3F168E7AD}" type="slidenum">
              <a:rPr lang="en-GB" smtClean="0"/>
              <a:t>‹#›</a:t>
            </a:fld>
            <a:endParaRPr lang="en-GB"/>
          </a:p>
        </p:txBody>
      </p:sp>
    </p:spTree>
    <p:extLst>
      <p:ext uri="{BB962C8B-B14F-4D97-AF65-F5344CB8AC3E}">
        <p14:creationId xmlns:p14="http://schemas.microsoft.com/office/powerpoint/2010/main" val="414071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GB" dirty="0" smtClean="0"/>
              <a:t>KM/ZM</a:t>
            </a:r>
            <a:r>
              <a:rPr lang="en-GB" baseline="0" dirty="0" smtClean="0"/>
              <a:t> narrate</a:t>
            </a:r>
            <a:endParaRPr dirty="0"/>
          </a:p>
        </p:txBody>
      </p:sp>
    </p:spTree>
    <p:extLst>
      <p:ext uri="{BB962C8B-B14F-4D97-AF65-F5344CB8AC3E}">
        <p14:creationId xmlns:p14="http://schemas.microsoft.com/office/powerpoint/2010/main" val="19472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dirty="0" smtClean="0"/>
              <a:t>KM</a:t>
            </a:r>
            <a:endParaRPr dirty="0"/>
          </a:p>
        </p:txBody>
      </p:sp>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0855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dirty="0" smtClean="0"/>
              <a:t>KM</a:t>
            </a:r>
            <a:endParaRPr dirty="0"/>
          </a:p>
        </p:txBody>
      </p:sp>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40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dirty="0" smtClean="0"/>
              <a:t>KM</a:t>
            </a: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494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dirty="0" smtClean="0"/>
              <a:t>ZM</a:t>
            </a:r>
            <a:endParaRPr dirty="0"/>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745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GB" dirty="0" smtClean="0"/>
              <a:t>ZM</a:t>
            </a:r>
            <a:endParaRPr dirty="0"/>
          </a:p>
        </p:txBody>
      </p:sp>
    </p:spTree>
    <p:extLst>
      <p:ext uri="{BB962C8B-B14F-4D97-AF65-F5344CB8AC3E}">
        <p14:creationId xmlns:p14="http://schemas.microsoft.com/office/powerpoint/2010/main" val="2981995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GB" dirty="0" smtClean="0"/>
              <a:t>KM</a:t>
            </a:r>
            <a:endParaRPr dirty="0"/>
          </a:p>
        </p:txBody>
      </p:sp>
    </p:spTree>
    <p:extLst>
      <p:ext uri="{BB962C8B-B14F-4D97-AF65-F5344CB8AC3E}">
        <p14:creationId xmlns:p14="http://schemas.microsoft.com/office/powerpoint/2010/main" val="1725585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GB" dirty="0" smtClean="0"/>
              <a:t>KM</a:t>
            </a:r>
            <a:endParaRPr dirty="0"/>
          </a:p>
        </p:txBody>
      </p:sp>
    </p:spTree>
    <p:extLst>
      <p:ext uri="{BB962C8B-B14F-4D97-AF65-F5344CB8AC3E}">
        <p14:creationId xmlns:p14="http://schemas.microsoft.com/office/powerpoint/2010/main" val="313040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GB" dirty="0" smtClean="0"/>
              <a:t>KM narrate</a:t>
            </a:r>
            <a:endParaRPr dirty="0"/>
          </a:p>
        </p:txBody>
      </p:sp>
    </p:spTree>
    <p:extLst>
      <p:ext uri="{BB962C8B-B14F-4D97-AF65-F5344CB8AC3E}">
        <p14:creationId xmlns:p14="http://schemas.microsoft.com/office/powerpoint/2010/main" val="117177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GB" dirty="0" smtClean="0"/>
              <a:t>Explain</a:t>
            </a:r>
            <a:r>
              <a:rPr lang="en-GB" baseline="0" dirty="0" smtClean="0"/>
              <a:t> the importance of the estimate grades – ZM narrate</a:t>
            </a:r>
            <a:endParaRPr dirty="0"/>
          </a:p>
        </p:txBody>
      </p:sp>
    </p:spTree>
    <p:extLst>
      <p:ext uri="{BB962C8B-B14F-4D97-AF65-F5344CB8AC3E}">
        <p14:creationId xmlns:p14="http://schemas.microsoft.com/office/powerpoint/2010/main" val="345614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GB" dirty="0" smtClean="0"/>
              <a:t>KM narrate</a:t>
            </a:r>
            <a:endParaRPr dirty="0"/>
          </a:p>
        </p:txBody>
      </p:sp>
    </p:spTree>
    <p:extLst>
      <p:ext uri="{BB962C8B-B14F-4D97-AF65-F5344CB8AC3E}">
        <p14:creationId xmlns:p14="http://schemas.microsoft.com/office/powerpoint/2010/main" val="284339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GB" dirty="0" smtClean="0"/>
              <a:t>ZM</a:t>
            </a:r>
            <a:r>
              <a:rPr lang="en-GB" baseline="0" dirty="0" smtClean="0"/>
              <a:t> narrates</a:t>
            </a:r>
            <a:endParaRPr dirty="0"/>
          </a:p>
        </p:txBody>
      </p:sp>
    </p:spTree>
    <p:extLst>
      <p:ext uri="{BB962C8B-B14F-4D97-AF65-F5344CB8AC3E}">
        <p14:creationId xmlns:p14="http://schemas.microsoft.com/office/powerpoint/2010/main" val="161259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GB" dirty="0" smtClean="0"/>
              <a:t>KM</a:t>
            </a:r>
            <a:r>
              <a:rPr lang="en-GB" baseline="0" dirty="0" smtClean="0"/>
              <a:t> narrates</a:t>
            </a:r>
            <a:endParaRPr dirty="0"/>
          </a:p>
        </p:txBody>
      </p:sp>
    </p:spTree>
    <p:extLst>
      <p:ext uri="{BB962C8B-B14F-4D97-AF65-F5344CB8AC3E}">
        <p14:creationId xmlns:p14="http://schemas.microsoft.com/office/powerpoint/2010/main" val="412600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GB" dirty="0" smtClean="0"/>
              <a:t>ZM narrate</a:t>
            </a:r>
            <a:endParaRPr dirty="0"/>
          </a:p>
        </p:txBody>
      </p:sp>
    </p:spTree>
    <p:extLst>
      <p:ext uri="{BB962C8B-B14F-4D97-AF65-F5344CB8AC3E}">
        <p14:creationId xmlns:p14="http://schemas.microsoft.com/office/powerpoint/2010/main" val="400206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GB" dirty="0" smtClean="0"/>
              <a:t>KM </a:t>
            </a:r>
            <a:endParaRPr dirty="0"/>
          </a:p>
        </p:txBody>
      </p:sp>
    </p:spTree>
    <p:extLst>
      <p:ext uri="{BB962C8B-B14F-4D97-AF65-F5344CB8AC3E}">
        <p14:creationId xmlns:p14="http://schemas.microsoft.com/office/powerpoint/2010/main" val="220216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GB" dirty="0" smtClean="0"/>
              <a:t>KM</a:t>
            </a:r>
            <a:endParaRPr dirty="0"/>
          </a:p>
        </p:txBody>
      </p:sp>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2702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12/14/2020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12/14/2020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12/14/2020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8"/>
        <p:cNvGrpSpPr/>
        <p:nvPr/>
      </p:nvGrpSpPr>
      <p:grpSpPr>
        <a:xfrm>
          <a:off x="0" y="0"/>
          <a:ext cx="0" cy="0"/>
          <a:chOff x="0" y="0"/>
          <a:chExt cx="0" cy="0"/>
        </a:xfrm>
      </p:grpSpPr>
      <p:sp>
        <p:nvSpPr>
          <p:cNvPr id="49" name="Shape 49"/>
          <p:cNvSpPr/>
          <p:nvPr/>
        </p:nvSpPr>
        <p:spPr>
          <a:xfrm>
            <a:off x="6096000" y="167"/>
            <a:ext cx="6096000" cy="6857999"/>
          </a:xfrm>
          <a:prstGeom prst="rect">
            <a:avLst/>
          </a:prstGeom>
          <a:solidFill>
            <a:schemeClr val="dk1"/>
          </a:solidFill>
          <a:ln>
            <a:noFill/>
          </a:ln>
        </p:spPr>
        <p:txBody>
          <a:bodyPr lIns="121900" tIns="121900" rIns="121900" bIns="121900" anchor="ctr" anchorCtr="0">
            <a:noAutofit/>
          </a:bodyPr>
          <a:lstStyle/>
          <a:p>
            <a:pPr lvl="0">
              <a:spcBef>
                <a:spcPts val="0"/>
              </a:spcBef>
              <a:buNone/>
            </a:pPr>
            <a:endParaRPr sz="2400"/>
          </a:p>
        </p:txBody>
      </p:sp>
      <p:cxnSp>
        <p:nvCxnSpPr>
          <p:cNvPr id="50" name="Shape 50"/>
          <p:cNvCxnSpPr/>
          <p:nvPr/>
        </p:nvCxnSpPr>
        <p:spPr>
          <a:xfrm>
            <a:off x="6706233" y="5994000"/>
            <a:ext cx="624400" cy="0"/>
          </a:xfrm>
          <a:prstGeom prst="straightConnector1">
            <a:avLst/>
          </a:prstGeom>
          <a:noFill/>
          <a:ln w="19050" cap="flat" cmpd="sng">
            <a:solidFill>
              <a:schemeClr val="lt1"/>
            </a:solidFill>
            <a:prstDash val="solid"/>
            <a:round/>
            <a:headEnd type="none" w="med" len="med"/>
            <a:tailEnd type="none" w="med" len="med"/>
          </a:ln>
        </p:spPr>
      </p:cxnSp>
      <p:sp>
        <p:nvSpPr>
          <p:cNvPr id="51" name="Shape 51"/>
          <p:cNvSpPr txBox="1">
            <a:spLocks noGrp="1"/>
          </p:cNvSpPr>
          <p:nvPr>
            <p:ph type="title"/>
          </p:nvPr>
        </p:nvSpPr>
        <p:spPr>
          <a:xfrm>
            <a:off x="354001" y="1863134"/>
            <a:ext cx="5393599" cy="1757599"/>
          </a:xfrm>
          <a:prstGeom prst="rect">
            <a:avLst/>
          </a:prstGeom>
        </p:spPr>
        <p:txBody>
          <a:bodyPr lIns="91425" tIns="91425" rIns="91425" bIns="91425" anchor="b" anchorCtr="0"/>
          <a:lstStyle>
            <a:lvl1pPr lvl="0" algn="ctr">
              <a:spcBef>
                <a:spcPts val="0"/>
              </a:spcBef>
              <a:buClr>
                <a:schemeClr val="dk1"/>
              </a:buClr>
              <a:buSzPct val="100000"/>
              <a:defRPr sz="4800">
                <a:solidFill>
                  <a:schemeClr val="dk1"/>
                </a:solidFill>
              </a:defRPr>
            </a:lvl1pPr>
            <a:lvl2pPr lvl="1" algn="ctr">
              <a:spcBef>
                <a:spcPts val="0"/>
              </a:spcBef>
              <a:buClr>
                <a:schemeClr val="dk1"/>
              </a:buClr>
              <a:buSzPct val="100000"/>
              <a:defRPr sz="4800">
                <a:solidFill>
                  <a:schemeClr val="dk1"/>
                </a:solidFill>
              </a:defRPr>
            </a:lvl2pPr>
            <a:lvl3pPr lvl="2" algn="ctr">
              <a:spcBef>
                <a:spcPts val="0"/>
              </a:spcBef>
              <a:buClr>
                <a:schemeClr val="dk1"/>
              </a:buClr>
              <a:buSzPct val="100000"/>
              <a:defRPr sz="4800">
                <a:solidFill>
                  <a:schemeClr val="dk1"/>
                </a:solidFill>
              </a:defRPr>
            </a:lvl3pPr>
            <a:lvl4pPr lvl="3" algn="ctr">
              <a:spcBef>
                <a:spcPts val="0"/>
              </a:spcBef>
              <a:buClr>
                <a:schemeClr val="dk1"/>
              </a:buClr>
              <a:buSzPct val="100000"/>
              <a:defRPr sz="4800">
                <a:solidFill>
                  <a:schemeClr val="dk1"/>
                </a:solidFill>
              </a:defRPr>
            </a:lvl4pPr>
            <a:lvl5pPr lvl="4" algn="ctr">
              <a:spcBef>
                <a:spcPts val="0"/>
              </a:spcBef>
              <a:buClr>
                <a:schemeClr val="dk1"/>
              </a:buClr>
              <a:buSzPct val="100000"/>
              <a:defRPr sz="4800">
                <a:solidFill>
                  <a:schemeClr val="dk1"/>
                </a:solidFill>
              </a:defRPr>
            </a:lvl5pPr>
            <a:lvl6pPr lvl="5" algn="ctr">
              <a:spcBef>
                <a:spcPts val="0"/>
              </a:spcBef>
              <a:buClr>
                <a:schemeClr val="dk1"/>
              </a:buClr>
              <a:buSzPct val="100000"/>
              <a:defRPr sz="4800">
                <a:solidFill>
                  <a:schemeClr val="dk1"/>
                </a:solidFill>
              </a:defRPr>
            </a:lvl6pPr>
            <a:lvl7pPr lvl="6" algn="ctr">
              <a:spcBef>
                <a:spcPts val="0"/>
              </a:spcBef>
              <a:buClr>
                <a:schemeClr val="dk1"/>
              </a:buClr>
              <a:buSzPct val="100000"/>
              <a:defRPr sz="4800">
                <a:solidFill>
                  <a:schemeClr val="dk1"/>
                </a:solidFill>
              </a:defRPr>
            </a:lvl7pPr>
            <a:lvl8pPr lvl="7" algn="ctr">
              <a:spcBef>
                <a:spcPts val="0"/>
              </a:spcBef>
              <a:buClr>
                <a:schemeClr val="dk1"/>
              </a:buClr>
              <a:buSzPct val="100000"/>
              <a:defRPr sz="4800">
                <a:solidFill>
                  <a:schemeClr val="dk1"/>
                </a:solidFill>
              </a:defRPr>
            </a:lvl8pPr>
            <a:lvl9pPr lvl="8" algn="ctr">
              <a:spcBef>
                <a:spcPts val="0"/>
              </a:spcBef>
              <a:buClr>
                <a:schemeClr val="dk1"/>
              </a:buClr>
              <a:buSzPct val="100000"/>
              <a:defRPr sz="4800">
                <a:solidFill>
                  <a:schemeClr val="dk1"/>
                </a:solidFill>
              </a:defRPr>
            </a:lvl9pPr>
          </a:lstStyle>
          <a:p>
            <a:endParaRPr/>
          </a:p>
        </p:txBody>
      </p:sp>
      <p:sp>
        <p:nvSpPr>
          <p:cNvPr id="52" name="Shape 52"/>
          <p:cNvSpPr txBox="1">
            <a:spLocks noGrp="1"/>
          </p:cNvSpPr>
          <p:nvPr>
            <p:ph type="subTitle" idx="1"/>
          </p:nvPr>
        </p:nvSpPr>
        <p:spPr>
          <a:xfrm>
            <a:off x="354001" y="3647160"/>
            <a:ext cx="5393599" cy="17940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53" name="Shape 53"/>
          <p:cNvSpPr txBox="1">
            <a:spLocks noGrp="1"/>
          </p:cNvSpPr>
          <p:nvPr>
            <p:ph type="body" idx="2"/>
          </p:nvPr>
        </p:nvSpPr>
        <p:spPr>
          <a:xfrm>
            <a:off x="6586000" y="965601"/>
            <a:ext cx="5116000" cy="4926799"/>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4" name="Shape 54"/>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2282668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8"/>
        <p:cNvGrpSpPr/>
        <p:nvPr/>
      </p:nvGrpSpPr>
      <p:grpSpPr>
        <a:xfrm>
          <a:off x="0" y="0"/>
          <a:ext cx="0" cy="0"/>
          <a:chOff x="0" y="0"/>
          <a:chExt cx="0" cy="0"/>
        </a:xfrm>
      </p:grpSpPr>
      <p:cxnSp>
        <p:nvCxnSpPr>
          <p:cNvPr id="29" name="Shape 29"/>
          <p:cNvCxnSpPr/>
          <p:nvPr/>
        </p:nvCxnSpPr>
        <p:spPr>
          <a:xfrm>
            <a:off x="3303633" y="554200"/>
            <a:ext cx="8325599" cy="0"/>
          </a:xfrm>
          <a:prstGeom prst="straightConnector1">
            <a:avLst/>
          </a:prstGeom>
          <a:noFill/>
          <a:ln w="38100" cap="flat" cmpd="sng">
            <a:solidFill>
              <a:schemeClr val="dk2"/>
            </a:solidFill>
            <a:prstDash val="solid"/>
            <a:round/>
            <a:headEnd type="none" w="med" len="med"/>
            <a:tailEnd type="none" w="med" len="med"/>
          </a:ln>
        </p:spPr>
      </p:cxnSp>
      <p:cxnSp>
        <p:nvCxnSpPr>
          <p:cNvPr id="30" name="Shape 30"/>
          <p:cNvCxnSpPr/>
          <p:nvPr/>
        </p:nvCxnSpPr>
        <p:spPr>
          <a:xfrm>
            <a:off x="3303633" y="6320000"/>
            <a:ext cx="8325599" cy="0"/>
          </a:xfrm>
          <a:prstGeom prst="straightConnector1">
            <a:avLst/>
          </a:prstGeom>
          <a:noFill/>
          <a:ln w="19050" cap="flat" cmpd="sng">
            <a:solidFill>
              <a:schemeClr val="dk2"/>
            </a:solidFill>
            <a:prstDash val="solid"/>
            <a:round/>
            <a:headEnd type="none" w="med" len="med"/>
            <a:tailEnd type="none" w="med" len="med"/>
          </a:ln>
        </p:spPr>
      </p:cxnSp>
      <p:cxnSp>
        <p:nvCxnSpPr>
          <p:cNvPr id="31" name="Shape 31"/>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32" name="Shape 32"/>
          <p:cNvSpPr txBox="1">
            <a:spLocks noGrp="1"/>
          </p:cNvSpPr>
          <p:nvPr>
            <p:ph type="title"/>
          </p:nvPr>
        </p:nvSpPr>
        <p:spPr>
          <a:xfrm>
            <a:off x="3200334" y="767934"/>
            <a:ext cx="8428799" cy="847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body" idx="1"/>
          </p:nvPr>
        </p:nvSpPr>
        <p:spPr>
          <a:xfrm>
            <a:off x="3200403" y="2136900"/>
            <a:ext cx="4095200" cy="4003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4" name="Shape 34"/>
          <p:cNvSpPr txBox="1">
            <a:spLocks noGrp="1"/>
          </p:cNvSpPr>
          <p:nvPr>
            <p:ph type="body" idx="2"/>
          </p:nvPr>
        </p:nvSpPr>
        <p:spPr>
          <a:xfrm>
            <a:off x="7534095" y="2136900"/>
            <a:ext cx="4095200" cy="4003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5" name="Shape 35"/>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88974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cxnSp>
        <p:nvCxnSpPr>
          <p:cNvPr id="22" name="Shape 22"/>
          <p:cNvCxnSpPr/>
          <p:nvPr/>
        </p:nvCxnSpPr>
        <p:spPr>
          <a:xfrm>
            <a:off x="3303633" y="554200"/>
            <a:ext cx="8325599" cy="0"/>
          </a:xfrm>
          <a:prstGeom prst="straightConnector1">
            <a:avLst/>
          </a:prstGeom>
          <a:noFill/>
          <a:ln w="38100" cap="flat" cmpd="sng">
            <a:solidFill>
              <a:schemeClr val="dk2"/>
            </a:solidFill>
            <a:prstDash val="solid"/>
            <a:round/>
            <a:headEnd type="none" w="med" len="med"/>
            <a:tailEnd type="none" w="med" len="med"/>
          </a:ln>
        </p:spPr>
      </p:cxnSp>
      <p:cxnSp>
        <p:nvCxnSpPr>
          <p:cNvPr id="23" name="Shape 23"/>
          <p:cNvCxnSpPr/>
          <p:nvPr/>
        </p:nvCxnSpPr>
        <p:spPr>
          <a:xfrm>
            <a:off x="3303633" y="6320000"/>
            <a:ext cx="8325599" cy="0"/>
          </a:xfrm>
          <a:prstGeom prst="straightConnector1">
            <a:avLst/>
          </a:prstGeom>
          <a:noFill/>
          <a:ln w="19050" cap="flat" cmpd="sng">
            <a:solidFill>
              <a:schemeClr val="dk2"/>
            </a:solidFill>
            <a:prstDash val="solid"/>
            <a:round/>
            <a:headEnd type="none" w="med" len="med"/>
            <a:tailEnd type="none" w="med" len="med"/>
          </a:ln>
        </p:spPr>
      </p:cxnSp>
      <p:cxnSp>
        <p:nvCxnSpPr>
          <p:cNvPr id="24" name="Shape 24"/>
          <p:cNvCxnSpPr/>
          <p:nvPr/>
        </p:nvCxnSpPr>
        <p:spPr>
          <a:xfrm>
            <a:off x="566931" y="554200"/>
            <a:ext cx="244399" cy="0"/>
          </a:xfrm>
          <a:prstGeom prst="straightConnector1">
            <a:avLst/>
          </a:prstGeom>
          <a:noFill/>
          <a:ln w="19050" cap="flat" cmpd="sng">
            <a:solidFill>
              <a:schemeClr val="dk2"/>
            </a:solidFill>
            <a:prstDash val="solid"/>
            <a:round/>
            <a:headEnd type="none" w="med" len="med"/>
            <a:tailEnd type="none" w="med" len="med"/>
          </a:ln>
        </p:spPr>
      </p:cxnSp>
      <p:sp>
        <p:nvSpPr>
          <p:cNvPr id="25" name="Shape 25"/>
          <p:cNvSpPr txBox="1">
            <a:spLocks noGrp="1"/>
          </p:cNvSpPr>
          <p:nvPr>
            <p:ph type="title"/>
          </p:nvPr>
        </p:nvSpPr>
        <p:spPr>
          <a:xfrm>
            <a:off x="3200334" y="767934"/>
            <a:ext cx="8428799" cy="847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213483" y="2127700"/>
            <a:ext cx="8428799" cy="400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1330666" y="6251677"/>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658662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296562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12/14/2020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12/14/2020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12/14/2020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12/14/2020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 id="2147483675" r:id="rId19"/>
    <p:sldLayoutId id="2147483677" r:id="rId20"/>
    <p:sldLayoutId id="2147483678" r:id="rId21"/>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8.xml"/><Relationship Id="rId7" Type="http://schemas.openxmlformats.org/officeDocument/2006/relationships/hyperlink" Target="http://youtube.com/v/hI2U7xkcgbc"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zoe.mottershaw@stmartins3-16.org" TargetMode="External"/><Relationship Id="rId5" Type="http://schemas.openxmlformats.org/officeDocument/2006/relationships/hyperlink" Target="mailto:katherine.mooney@stmartins3-16.org" TargetMode="External"/><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ctrTitle"/>
          </p:nvPr>
        </p:nvSpPr>
        <p:spPr>
          <a:xfrm>
            <a:off x="2454767" y="840301"/>
            <a:ext cx="9149600" cy="2055999"/>
          </a:xfrm>
          <a:prstGeom prst="rect">
            <a:avLst/>
          </a:prstGeom>
        </p:spPr>
        <p:txBody>
          <a:bodyPr vert="horz" lIns="121900" tIns="121900" rIns="121900" bIns="121900" rtlCol="0" anchor="t" anchorCtr="0">
            <a:noAutofit/>
          </a:bodyPr>
          <a:lstStyle/>
          <a:p>
            <a:pPr>
              <a:spcBef>
                <a:spcPts val="0"/>
              </a:spcBef>
            </a:pPr>
            <a:r>
              <a:rPr lang="en"/>
              <a:t>Year 11:</a:t>
            </a:r>
            <a:br>
              <a:rPr lang="en"/>
            </a:br>
            <a:r>
              <a:rPr lang="en"/>
              <a:t>Difficult is worth doing</a:t>
            </a:r>
          </a:p>
        </p:txBody>
      </p:sp>
      <p:sp>
        <p:nvSpPr>
          <p:cNvPr id="80" name="Shape 80"/>
          <p:cNvSpPr txBox="1">
            <a:spLocks noGrp="1"/>
          </p:cNvSpPr>
          <p:nvPr>
            <p:ph type="subTitle" idx="1"/>
          </p:nvPr>
        </p:nvSpPr>
        <p:spPr>
          <a:prstGeom prst="rect">
            <a:avLst/>
          </a:prstGeom>
        </p:spPr>
        <p:txBody>
          <a:bodyPr vert="horz" lIns="121900" tIns="121900" rIns="121900" bIns="121900" rtlCol="0" anchor="b" anchorCtr="0">
            <a:noAutofit/>
          </a:bodyPr>
          <a:lstStyle/>
          <a:p>
            <a:pPr>
              <a:spcBef>
                <a:spcPts val="0"/>
              </a:spcBef>
            </a:pPr>
            <a:r>
              <a:rPr lang="en" dirty="0" smtClean="0"/>
              <a:t>St Martins School Autumn Term 2020</a:t>
            </a:r>
            <a:endParaRPr lang="en" dirty="0"/>
          </a:p>
        </p:txBody>
      </p:sp>
      <p:pic>
        <p:nvPicPr>
          <p:cNvPr id="2" name="Picture 1"/>
          <p:cNvPicPr>
            <a:picLocks noChangeAspect="1"/>
          </p:cNvPicPr>
          <p:nvPr/>
        </p:nvPicPr>
        <p:blipFill>
          <a:blip r:embed="rId5"/>
          <a:stretch>
            <a:fillRect/>
          </a:stretch>
        </p:blipFill>
        <p:spPr>
          <a:xfrm>
            <a:off x="9381579" y="3616776"/>
            <a:ext cx="2438485" cy="27940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1930122"/>
      </p:ext>
    </p:extLst>
  </p:cSld>
  <p:clrMapOvr>
    <a:masterClrMapping/>
  </p:clrMapOvr>
  <mc:AlternateContent xmlns:mc="http://schemas.openxmlformats.org/markup-compatibility/2006">
    <mc:Choice xmlns:p14="http://schemas.microsoft.com/office/powerpoint/2010/main" Requires="p14">
      <p:transition spd="slow" p14:dur="2000" advTm="29115"/>
    </mc:Choice>
    <mc:Fallback>
      <p:transition spd="slow" advTm="2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927880" y="607908"/>
            <a:ext cx="8761413" cy="706964"/>
          </a:xfrm>
          <a:prstGeom prst="rect">
            <a:avLst/>
          </a:prstGeom>
          <a:noFill/>
          <a:ln>
            <a:noFill/>
          </a:ln>
        </p:spPr>
        <p:txBody>
          <a:bodyPr vert="horz" lIns="121900" tIns="60933" rIns="121900" bIns="60933" rtlCol="0" anchor="t" anchorCtr="0">
            <a:noAutofit/>
          </a:bodyPr>
          <a:lstStyle/>
          <a:p>
            <a:pPr algn="ctr">
              <a:spcBef>
                <a:spcPts val="0"/>
              </a:spcBef>
              <a:buClr>
                <a:srgbClr val="FFFFFF"/>
              </a:buClr>
              <a:buSzPct val="25000"/>
            </a:pPr>
            <a:r>
              <a:rPr lang="en" sz="4800" dirty="0">
                <a:solidFill>
                  <a:schemeClr val="bg1"/>
                </a:solidFill>
                <a:ea typeface="Lato"/>
                <a:cs typeface="Lato"/>
                <a:sym typeface="Lato"/>
              </a:rPr>
              <a:t>Do</a:t>
            </a:r>
          </a:p>
        </p:txBody>
      </p:sp>
      <p:sp>
        <p:nvSpPr>
          <p:cNvPr id="179" name="Shape 179"/>
          <p:cNvSpPr txBox="1">
            <a:spLocks noGrp="1"/>
          </p:cNvSpPr>
          <p:nvPr>
            <p:ph type="body" idx="1"/>
          </p:nvPr>
        </p:nvSpPr>
        <p:spPr>
          <a:xfrm>
            <a:off x="282845" y="2769661"/>
            <a:ext cx="11809200" cy="4536399"/>
          </a:xfrm>
          <a:prstGeom prst="rect">
            <a:avLst/>
          </a:prstGeom>
          <a:noFill/>
          <a:ln>
            <a:noFill/>
          </a:ln>
        </p:spPr>
        <p:txBody>
          <a:bodyPr vert="horz" lIns="121900" tIns="60933" rIns="121900" bIns="60933" rtlCol="0" anchor="t" anchorCtr="0">
            <a:noAutofit/>
          </a:bodyPr>
          <a:lstStyle/>
          <a:p>
            <a:pPr marL="0" indent="0">
              <a:spcBef>
                <a:spcPts val="0"/>
              </a:spcBef>
              <a:buClr>
                <a:srgbClr val="FFFFFF"/>
              </a:buClr>
              <a:buSzPct val="25000"/>
              <a:buNone/>
            </a:pPr>
            <a:r>
              <a:rPr lang="en" sz="2400" dirty="0">
                <a:solidFill>
                  <a:srgbClr val="000000"/>
                </a:solidFill>
                <a:latin typeface="+mj-lt"/>
                <a:ea typeface="Lato"/>
                <a:cs typeface="Lato"/>
                <a:sym typeface="Lato"/>
              </a:rPr>
              <a:t>Discuss with your child what will be involved in completing year 11 and what your role could be.</a:t>
            </a:r>
          </a:p>
          <a:p>
            <a:pPr marL="0" indent="0">
              <a:spcBef>
                <a:spcPts val="827"/>
              </a:spcBef>
              <a:buClr>
                <a:srgbClr val="FFFFFF"/>
              </a:buClr>
              <a:buSzPct val="25000"/>
              <a:buNone/>
            </a:pPr>
            <a:r>
              <a:rPr lang="en" sz="2400" dirty="0">
                <a:solidFill>
                  <a:srgbClr val="000000"/>
                </a:solidFill>
                <a:latin typeface="+mj-lt"/>
                <a:ea typeface="Lato"/>
                <a:cs typeface="Lato"/>
                <a:sym typeface="Lato"/>
              </a:rPr>
              <a:t>• Provide the environment necessary for success. </a:t>
            </a:r>
          </a:p>
          <a:p>
            <a:pPr marL="0" indent="0">
              <a:spcBef>
                <a:spcPts val="827"/>
              </a:spcBef>
              <a:buClr>
                <a:srgbClr val="FFFFFF"/>
              </a:buClr>
              <a:buSzPct val="25000"/>
              <a:buNone/>
            </a:pPr>
            <a:r>
              <a:rPr lang="en" sz="2400" dirty="0">
                <a:solidFill>
                  <a:srgbClr val="000000"/>
                </a:solidFill>
                <a:latin typeface="+mj-lt"/>
                <a:ea typeface="Lato"/>
                <a:cs typeface="Lato"/>
                <a:sym typeface="Lato"/>
              </a:rPr>
              <a:t>• Respond positively when they ask for help. Ask  exactly how you can help and if you can’t help immediately, say when it’s convenient.</a:t>
            </a:r>
          </a:p>
          <a:p>
            <a:pPr marL="0" indent="0">
              <a:spcBef>
                <a:spcPts val="827"/>
              </a:spcBef>
              <a:buClr>
                <a:srgbClr val="FFFFFF"/>
              </a:buClr>
              <a:buSzPct val="25000"/>
              <a:buNone/>
            </a:pPr>
            <a:r>
              <a:rPr lang="en" sz="2400" dirty="0">
                <a:solidFill>
                  <a:srgbClr val="000000"/>
                </a:solidFill>
                <a:latin typeface="+mj-lt"/>
                <a:ea typeface="Lato"/>
                <a:cs typeface="Lato"/>
                <a:sym typeface="Lato"/>
              </a:rPr>
              <a:t>• Give plenty of praise and encouragement. Point out what they are good at. </a:t>
            </a:r>
          </a:p>
          <a:p>
            <a:pPr marL="0" indent="0">
              <a:spcBef>
                <a:spcPts val="827"/>
              </a:spcBef>
              <a:buClr>
                <a:schemeClr val="dk1"/>
              </a:buClr>
              <a:buSzPct val="25000"/>
              <a:buNone/>
            </a:pPr>
            <a:endParaRPr sz="2400" dirty="0">
              <a:solidFill>
                <a:srgbClr val="000000"/>
              </a:solidFill>
              <a:latin typeface="+mj-lt"/>
              <a:ea typeface="Lato"/>
              <a:cs typeface="Lato"/>
              <a:sym typeface="Lato"/>
            </a:endParaRPr>
          </a:p>
          <a:p>
            <a:pPr marL="0" indent="0">
              <a:spcBef>
                <a:spcPts val="853"/>
              </a:spcBef>
              <a:buClr>
                <a:schemeClr val="dk1"/>
              </a:buClr>
              <a:buSzPct val="25000"/>
              <a:buNone/>
            </a:pPr>
            <a:endParaRPr sz="2400" dirty="0">
              <a:solidFill>
                <a:srgbClr val="000000"/>
              </a:solidFill>
              <a:latin typeface="+mj-lt"/>
              <a:ea typeface="Lato"/>
              <a:cs typeface="Lato"/>
              <a:sym typeface="Lato"/>
            </a:endParaRPr>
          </a:p>
          <a:p>
            <a:pPr marL="457189" indent="-457189">
              <a:spcBef>
                <a:spcPts val="853"/>
              </a:spcBef>
              <a:buClr>
                <a:schemeClr val="dk1"/>
              </a:buClr>
              <a:buSzPct val="177777"/>
              <a:buNone/>
            </a:pPr>
            <a:endParaRPr sz="2400" dirty="0">
              <a:solidFill>
                <a:srgbClr val="000000"/>
              </a:solidFill>
              <a:latin typeface="Lato"/>
              <a:ea typeface="Lato"/>
              <a:cs typeface="Lato"/>
              <a:sym typeface="Lato"/>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9377104"/>
      </p:ext>
    </p:extLst>
  </p:cSld>
  <p:clrMapOvr>
    <a:masterClrMapping/>
  </p:clrMapOvr>
  <mc:AlternateContent xmlns:mc="http://schemas.openxmlformats.org/markup-compatibility/2006" xmlns:p14="http://schemas.microsoft.com/office/powerpoint/2010/main">
    <mc:Choice Requires="p14">
      <p:transition spd="slow" p14:dur="2000" advTm="52847"/>
    </mc:Choice>
    <mc:Fallback xmlns="">
      <p:transition spd="slow" advTm="52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1"/>
          </p:nvPr>
        </p:nvSpPr>
        <p:spPr>
          <a:xfrm>
            <a:off x="292158" y="2921821"/>
            <a:ext cx="11617199" cy="2778588"/>
          </a:xfrm>
          <a:prstGeom prst="rect">
            <a:avLst/>
          </a:prstGeom>
          <a:noFill/>
          <a:ln>
            <a:noFill/>
          </a:ln>
        </p:spPr>
        <p:txBody>
          <a:bodyPr vert="horz" lIns="121900" tIns="60933" rIns="121900" bIns="60933" rtlCol="0" anchor="t" anchorCtr="0">
            <a:noAutofit/>
          </a:bodyPr>
          <a:lstStyle/>
          <a:p>
            <a:pPr marL="0" indent="0">
              <a:spcBef>
                <a:spcPts val="0"/>
              </a:spcBef>
              <a:buClr>
                <a:srgbClr val="FFFFFF"/>
              </a:buClr>
              <a:buSzPct val="25000"/>
              <a:buNone/>
            </a:pPr>
            <a:r>
              <a:rPr lang="en" sz="2400" dirty="0">
                <a:solidFill>
                  <a:srgbClr val="000000"/>
                </a:solidFill>
                <a:latin typeface="+mj-lt"/>
                <a:ea typeface="Lato"/>
                <a:cs typeface="Lato"/>
                <a:sym typeface="Lato"/>
              </a:rPr>
              <a:t>• Point out what they have done well if you look at their work. Don’t dwell on the errors - emphasise the positives.</a:t>
            </a:r>
          </a:p>
          <a:p>
            <a:pPr marL="0" indent="0">
              <a:spcBef>
                <a:spcPts val="747"/>
              </a:spcBef>
              <a:buClr>
                <a:srgbClr val="FFFFFF"/>
              </a:buClr>
              <a:buSzPct val="25000"/>
              <a:buNone/>
            </a:pPr>
            <a:r>
              <a:rPr lang="en" sz="2400" dirty="0">
                <a:solidFill>
                  <a:srgbClr val="000000"/>
                </a:solidFill>
                <a:latin typeface="+mj-lt"/>
                <a:ea typeface="Lato"/>
                <a:cs typeface="Lato"/>
                <a:sym typeface="Lato"/>
              </a:rPr>
              <a:t>• Keep them well supplied with food and drinks.</a:t>
            </a:r>
          </a:p>
          <a:p>
            <a:pPr marL="0" indent="0">
              <a:spcBef>
                <a:spcPts val="747"/>
              </a:spcBef>
              <a:buClr>
                <a:srgbClr val="FFFFFF"/>
              </a:buClr>
              <a:buSzPct val="25000"/>
              <a:buNone/>
            </a:pPr>
            <a:r>
              <a:rPr lang="en" sz="2400" dirty="0">
                <a:solidFill>
                  <a:srgbClr val="000000"/>
                </a:solidFill>
                <a:latin typeface="+mj-lt"/>
                <a:ea typeface="Lato"/>
                <a:cs typeface="Lato"/>
                <a:sym typeface="Lato"/>
              </a:rPr>
              <a:t>• Keep a low profile.</a:t>
            </a:r>
          </a:p>
          <a:p>
            <a:pPr marL="0" indent="0">
              <a:spcBef>
                <a:spcPts val="747"/>
              </a:spcBef>
              <a:buClr>
                <a:srgbClr val="FFFFFF"/>
              </a:buClr>
              <a:buSzPct val="25000"/>
              <a:buNone/>
            </a:pPr>
            <a:r>
              <a:rPr lang="en" sz="2400" dirty="0">
                <a:solidFill>
                  <a:srgbClr val="000000"/>
                </a:solidFill>
                <a:latin typeface="+mj-lt"/>
                <a:ea typeface="Lato"/>
                <a:cs typeface="Lato"/>
                <a:sym typeface="Lato"/>
              </a:rPr>
              <a:t>• Be prepared to listen when they want to talk about problems as everything becomes more emotional and heightened during year 11.</a:t>
            </a:r>
          </a:p>
          <a:p>
            <a:pPr marL="0" indent="0">
              <a:spcBef>
                <a:spcPts val="853"/>
              </a:spcBef>
              <a:buClr>
                <a:schemeClr val="dk1"/>
              </a:buClr>
              <a:buSzPct val="25000"/>
              <a:buNone/>
            </a:pPr>
            <a:endParaRPr sz="2400" dirty="0">
              <a:solidFill>
                <a:srgbClr val="000000"/>
              </a:solidFill>
              <a:latin typeface="Lato"/>
              <a:ea typeface="Lato"/>
              <a:cs typeface="Lato"/>
              <a:sym typeface="Lato"/>
            </a:endParaRPr>
          </a:p>
        </p:txBody>
      </p:sp>
      <p:sp>
        <p:nvSpPr>
          <p:cNvPr id="5" name="Shape 178"/>
          <p:cNvSpPr txBox="1">
            <a:spLocks/>
          </p:cNvSpPr>
          <p:nvPr/>
        </p:nvSpPr>
        <p:spPr bwMode="gray">
          <a:xfrm>
            <a:off x="-1927880" y="607908"/>
            <a:ext cx="8761413" cy="706964"/>
          </a:xfrm>
          <a:prstGeom prst="rect">
            <a:avLst/>
          </a:prstGeom>
          <a:noFill/>
          <a:ln>
            <a:noFill/>
          </a:ln>
        </p:spPr>
        <p:txBody>
          <a:bodyPr vert="horz" lIns="121900" tIns="60933" rIns="121900" bIns="60933" rtlCol="0" anchor="t" anchorCtr="0">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buClr>
                <a:srgbClr val="FFFFFF"/>
              </a:buClr>
              <a:buSzPct val="25000"/>
            </a:pPr>
            <a:r>
              <a:rPr lang="en" sz="4800" smtClean="0">
                <a:solidFill>
                  <a:schemeClr val="bg1"/>
                </a:solidFill>
                <a:ea typeface="Lato"/>
                <a:cs typeface="Lato"/>
                <a:sym typeface="Lato"/>
              </a:rPr>
              <a:t>Do</a:t>
            </a:r>
            <a:endParaRPr lang="en" sz="4800" dirty="0">
              <a:solidFill>
                <a:schemeClr val="bg1"/>
              </a:solidFill>
              <a:ea typeface="Lato"/>
              <a:cs typeface="Lato"/>
              <a:sym typeface="Lato"/>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1182715"/>
      </p:ext>
    </p:extLst>
  </p:cSld>
  <p:clrMapOvr>
    <a:masterClrMapping/>
  </p:clrMapOvr>
  <mc:AlternateContent xmlns:mc="http://schemas.openxmlformats.org/markup-compatibility/2006" xmlns:p14="http://schemas.microsoft.com/office/powerpoint/2010/main">
    <mc:Choice Requires="p14">
      <p:transition spd="slow" p14:dur="2000" advTm="82344"/>
    </mc:Choice>
    <mc:Fallback xmlns="">
      <p:transition spd="slow" advTm="82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Shape 191"/>
          <p:cNvSpPr txBox="1">
            <a:spLocks noGrp="1"/>
          </p:cNvSpPr>
          <p:nvPr>
            <p:ph type="body" idx="1"/>
          </p:nvPr>
        </p:nvSpPr>
        <p:spPr>
          <a:xfrm>
            <a:off x="505097" y="2619617"/>
            <a:ext cx="11247200" cy="5149199"/>
          </a:xfrm>
          <a:prstGeom prst="rect">
            <a:avLst/>
          </a:prstGeom>
          <a:noFill/>
          <a:ln>
            <a:noFill/>
          </a:ln>
        </p:spPr>
        <p:txBody>
          <a:bodyPr vert="horz" lIns="121900" tIns="60933" rIns="121900" bIns="60933" rtlCol="0" anchor="t" anchorCtr="0">
            <a:noAutofit/>
          </a:bodyPr>
          <a:lstStyle/>
          <a:p>
            <a:pPr marL="0" indent="0">
              <a:spcBef>
                <a:spcPts val="0"/>
              </a:spcBef>
              <a:buClr>
                <a:srgbClr val="FFFFFF"/>
              </a:buClr>
              <a:buSzPct val="25000"/>
              <a:buNone/>
            </a:pPr>
            <a:r>
              <a:rPr lang="en" sz="2400" dirty="0">
                <a:solidFill>
                  <a:srgbClr val="000000"/>
                </a:solidFill>
                <a:latin typeface="+mj-lt"/>
                <a:ea typeface="Lato"/>
                <a:cs typeface="Lato"/>
                <a:sym typeface="Lato"/>
              </a:rPr>
              <a:t>• Make comparisons with brothers, sisters, friends and so on.</a:t>
            </a:r>
          </a:p>
          <a:p>
            <a:pPr marL="0" indent="0">
              <a:spcBef>
                <a:spcPts val="640"/>
              </a:spcBef>
              <a:buClr>
                <a:srgbClr val="FFFFFF"/>
              </a:buClr>
              <a:buSzPct val="25000"/>
              <a:buNone/>
            </a:pPr>
            <a:r>
              <a:rPr lang="en" sz="2400" dirty="0">
                <a:solidFill>
                  <a:srgbClr val="000000"/>
                </a:solidFill>
                <a:latin typeface="+mj-lt"/>
                <a:ea typeface="Lato"/>
                <a:cs typeface="Lato"/>
                <a:sym typeface="Lato"/>
              </a:rPr>
              <a:t>• Unintentionally add to their worries by constantly mentioning the exams or deadlines.</a:t>
            </a:r>
          </a:p>
          <a:p>
            <a:pPr marL="0" indent="0">
              <a:spcBef>
                <a:spcPts val="640"/>
              </a:spcBef>
              <a:buClr>
                <a:srgbClr val="FFFFFF"/>
              </a:buClr>
              <a:buSzPct val="25000"/>
              <a:buNone/>
            </a:pPr>
            <a:r>
              <a:rPr lang="en" sz="2400" dirty="0">
                <a:solidFill>
                  <a:srgbClr val="000000"/>
                </a:solidFill>
                <a:latin typeface="+mj-lt"/>
                <a:ea typeface="Lato"/>
                <a:cs typeface="Lato"/>
                <a:sym typeface="Lato"/>
              </a:rPr>
              <a:t>• Relate too much to when you were sitting exams at school or how you did your revision.</a:t>
            </a:r>
          </a:p>
          <a:p>
            <a:pPr marL="0" indent="0">
              <a:spcBef>
                <a:spcPts val="640"/>
              </a:spcBef>
              <a:buClr>
                <a:srgbClr val="FFFFFF"/>
              </a:buClr>
              <a:buSzPct val="25000"/>
              <a:buNone/>
            </a:pPr>
            <a:r>
              <a:rPr lang="en" sz="2400" dirty="0">
                <a:solidFill>
                  <a:srgbClr val="000000"/>
                </a:solidFill>
                <a:latin typeface="+mj-lt"/>
                <a:ea typeface="Lato"/>
                <a:cs typeface="Lato"/>
                <a:sym typeface="Lato"/>
              </a:rPr>
              <a:t>• Distract them unnecessarily.</a:t>
            </a:r>
          </a:p>
          <a:p>
            <a:pPr marL="0" indent="0">
              <a:spcBef>
                <a:spcPts val="640"/>
              </a:spcBef>
              <a:buClr>
                <a:srgbClr val="FFFFFF"/>
              </a:buClr>
              <a:buSzPct val="25000"/>
              <a:buNone/>
            </a:pPr>
            <a:r>
              <a:rPr lang="en" sz="2400" dirty="0">
                <a:solidFill>
                  <a:srgbClr val="000000"/>
                </a:solidFill>
                <a:latin typeface="+mj-lt"/>
                <a:ea typeface="Lato"/>
                <a:cs typeface="Lato"/>
                <a:sym typeface="Lato"/>
              </a:rPr>
              <a:t>• Expect them to study all the time as taking some time out to relax will have a positive effect on their work.</a:t>
            </a:r>
          </a:p>
          <a:p>
            <a:pPr marL="0" indent="0">
              <a:spcBef>
                <a:spcPts val="640"/>
              </a:spcBef>
              <a:buClr>
                <a:srgbClr val="FFFFFF"/>
              </a:buClr>
              <a:buSzPct val="25000"/>
              <a:buNone/>
            </a:pPr>
            <a:r>
              <a:rPr lang="en" sz="2400" dirty="0">
                <a:solidFill>
                  <a:srgbClr val="000000"/>
                </a:solidFill>
                <a:latin typeface="+mj-lt"/>
                <a:ea typeface="Lato"/>
                <a:cs typeface="Lato"/>
                <a:sym typeface="Lato"/>
              </a:rPr>
              <a:t>• Join in the general anxiety; be a picture of serene confidence.</a:t>
            </a:r>
          </a:p>
        </p:txBody>
      </p:sp>
      <p:sp>
        <p:nvSpPr>
          <p:cNvPr id="4" name="Shape 178"/>
          <p:cNvSpPr txBox="1">
            <a:spLocks/>
          </p:cNvSpPr>
          <p:nvPr/>
        </p:nvSpPr>
        <p:spPr bwMode="gray">
          <a:xfrm>
            <a:off x="-1927880" y="607908"/>
            <a:ext cx="8761413" cy="706964"/>
          </a:xfrm>
          <a:prstGeom prst="rect">
            <a:avLst/>
          </a:prstGeom>
          <a:noFill/>
          <a:ln>
            <a:noFill/>
          </a:ln>
        </p:spPr>
        <p:txBody>
          <a:bodyPr vert="horz" lIns="121900" tIns="60933" rIns="121900" bIns="60933" rtlCol="0" anchor="t" anchorCtr="0">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buClr>
                <a:srgbClr val="FFFFFF"/>
              </a:buClr>
              <a:buSzPct val="25000"/>
            </a:pPr>
            <a:r>
              <a:rPr lang="en" sz="4800" dirty="0" smtClean="0">
                <a:solidFill>
                  <a:schemeClr val="bg1"/>
                </a:solidFill>
                <a:ea typeface="Lato"/>
                <a:cs typeface="Lato"/>
                <a:sym typeface="Lato"/>
              </a:rPr>
              <a:t>Don’t</a:t>
            </a:r>
            <a:endParaRPr lang="en" sz="4800" dirty="0">
              <a:solidFill>
                <a:schemeClr val="bg1"/>
              </a:solidFill>
              <a:ea typeface="Lato"/>
              <a:cs typeface="Lato"/>
              <a:sym typeface="Lato"/>
            </a:endParaRPr>
          </a:p>
        </p:txBody>
      </p:sp>
      <p:sp>
        <p:nvSpPr>
          <p:cNvPr id="2" name="Title 1"/>
          <p:cNvSpPr>
            <a:spLocks noGrp="1"/>
          </p:cNvSpPr>
          <p:nvPr>
            <p:ph type="title"/>
          </p:nvPr>
        </p:nvSpPr>
        <p:spPr/>
        <p:txBody>
          <a:bodyPr/>
          <a:lstStyle/>
          <a:p>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8615585"/>
      </p:ext>
    </p:extLst>
  </p:cSld>
  <p:clrMapOvr>
    <a:masterClrMapping/>
  </p:clrMapOvr>
  <mc:AlternateContent xmlns:mc="http://schemas.openxmlformats.org/markup-compatibility/2006" xmlns:p14="http://schemas.microsoft.com/office/powerpoint/2010/main">
    <mc:Choice Requires="p14">
      <p:transition spd="slow" p14:dur="2000" advTm="89392"/>
    </mc:Choice>
    <mc:Fallback xmlns="">
      <p:transition spd="slow" advTm="8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7" name="Shape 197" descr="C:\My Documents\P4U\P4U-ROM materials\(c) images by KJ\Extra scanned by KJ\p382 revision cartoon -part2 only.jpg"/>
          <p:cNvPicPr preferRelativeResize="0"/>
          <p:nvPr/>
        </p:nvPicPr>
        <p:blipFill rotWithShape="1">
          <a:blip r:embed="rId5">
            <a:alphaModFix/>
          </a:blip>
          <a:srcRect/>
          <a:stretch/>
        </p:blipFill>
        <p:spPr>
          <a:xfrm>
            <a:off x="317726" y="2186516"/>
            <a:ext cx="5487599" cy="2724800"/>
          </a:xfrm>
          <a:prstGeom prst="rect">
            <a:avLst/>
          </a:prstGeom>
          <a:noFill/>
          <a:ln>
            <a:noFill/>
          </a:ln>
        </p:spPr>
      </p:pic>
      <p:pic>
        <p:nvPicPr>
          <p:cNvPr id="198" name="Shape 198" descr="C:\My Documents\P4U\P4U-ROM materials\(c) images by KJ\Extra scanned by KJ\p382 revision cartoon -part1 only.jpg"/>
          <p:cNvPicPr preferRelativeResize="0"/>
          <p:nvPr/>
        </p:nvPicPr>
        <p:blipFill rotWithShape="1">
          <a:blip r:embed="rId6">
            <a:alphaModFix/>
          </a:blip>
          <a:srcRect/>
          <a:stretch/>
        </p:blipFill>
        <p:spPr>
          <a:xfrm>
            <a:off x="7836567" y="4113196"/>
            <a:ext cx="4159599" cy="2088399"/>
          </a:xfrm>
          <a:prstGeom prst="rect">
            <a:avLst/>
          </a:prstGeom>
          <a:noFill/>
          <a:ln>
            <a:noFill/>
          </a:ln>
        </p:spPr>
      </p:pic>
      <p:sp>
        <p:nvSpPr>
          <p:cNvPr id="199" name="Shape 199"/>
          <p:cNvSpPr/>
          <p:nvPr/>
        </p:nvSpPr>
        <p:spPr>
          <a:xfrm>
            <a:off x="7264463" y="2302949"/>
            <a:ext cx="4416399" cy="648000"/>
          </a:xfrm>
          <a:prstGeom prst="roundRect">
            <a:avLst>
              <a:gd name="adj" fmla="val 16667"/>
            </a:avLst>
          </a:prstGeom>
          <a:solidFill>
            <a:schemeClr val="accent1"/>
          </a:solidFill>
          <a:ln w="25400" cap="flat" cmpd="sng">
            <a:solidFill>
              <a:srgbClr val="395E89"/>
            </a:solidFill>
            <a:prstDash val="solid"/>
            <a:round/>
            <a:headEnd type="none" w="med" len="med"/>
            <a:tailEnd type="none" w="med" len="med"/>
          </a:ln>
        </p:spPr>
        <p:txBody>
          <a:bodyPr lIns="121900" tIns="60933" rIns="121900" bIns="60933" anchor="ctr" anchorCtr="0">
            <a:noAutofit/>
          </a:bodyPr>
          <a:lstStyle/>
          <a:p>
            <a:pPr algn="ctr">
              <a:buSzPct val="25000"/>
            </a:pPr>
            <a:r>
              <a:rPr lang="en" sz="2400" dirty="0">
                <a:solidFill>
                  <a:schemeClr val="lt1"/>
                </a:solidFill>
                <a:latin typeface="Calibri"/>
                <a:ea typeface="Calibri"/>
                <a:cs typeface="Calibri"/>
                <a:sym typeface="Calibri"/>
              </a:rPr>
              <a:t>Organised</a:t>
            </a:r>
          </a:p>
        </p:txBody>
      </p:sp>
      <p:sp>
        <p:nvSpPr>
          <p:cNvPr id="200" name="Shape 200"/>
          <p:cNvSpPr/>
          <p:nvPr/>
        </p:nvSpPr>
        <p:spPr>
          <a:xfrm>
            <a:off x="903300" y="5188387"/>
            <a:ext cx="3976799" cy="504000"/>
          </a:xfrm>
          <a:prstGeom prst="roundRect">
            <a:avLst>
              <a:gd name="adj" fmla="val 16667"/>
            </a:avLst>
          </a:prstGeom>
          <a:solidFill>
            <a:schemeClr val="accent1"/>
          </a:solidFill>
          <a:ln w="25400" cap="flat" cmpd="sng">
            <a:solidFill>
              <a:srgbClr val="395E89"/>
            </a:solidFill>
            <a:prstDash val="solid"/>
            <a:round/>
            <a:headEnd type="none" w="med" len="med"/>
            <a:tailEnd type="none" w="med" len="med"/>
          </a:ln>
        </p:spPr>
        <p:txBody>
          <a:bodyPr lIns="121900" tIns="60933" rIns="121900" bIns="60933" anchor="ctr" anchorCtr="0">
            <a:noAutofit/>
          </a:bodyPr>
          <a:lstStyle/>
          <a:p>
            <a:pPr algn="ctr">
              <a:buSzPct val="25000"/>
            </a:pPr>
            <a:r>
              <a:rPr lang="en" sz="2400">
                <a:solidFill>
                  <a:schemeClr val="lt1"/>
                </a:solidFill>
                <a:latin typeface="Calibri"/>
                <a:ea typeface="Calibri"/>
                <a:cs typeface="Calibri"/>
                <a:sym typeface="Calibri"/>
              </a:rPr>
              <a:t>Not cluttered </a:t>
            </a:r>
          </a:p>
        </p:txBody>
      </p:sp>
      <p:sp>
        <p:nvSpPr>
          <p:cNvPr id="201" name="Shape 201"/>
          <p:cNvSpPr/>
          <p:nvPr/>
        </p:nvSpPr>
        <p:spPr>
          <a:xfrm>
            <a:off x="5628367" y="3265036"/>
            <a:ext cx="4416399" cy="648000"/>
          </a:xfrm>
          <a:prstGeom prst="roundRect">
            <a:avLst>
              <a:gd name="adj" fmla="val 16667"/>
            </a:avLst>
          </a:prstGeom>
          <a:solidFill>
            <a:schemeClr val="accent1"/>
          </a:solidFill>
          <a:ln w="25400" cap="flat" cmpd="sng">
            <a:solidFill>
              <a:srgbClr val="395E89"/>
            </a:solidFill>
            <a:prstDash val="solid"/>
            <a:round/>
            <a:headEnd type="none" w="med" len="med"/>
            <a:tailEnd type="none" w="med" len="med"/>
          </a:ln>
        </p:spPr>
        <p:txBody>
          <a:bodyPr lIns="121900" tIns="60933" rIns="121900" bIns="60933" anchor="ctr" anchorCtr="0">
            <a:noAutofit/>
          </a:bodyPr>
          <a:lstStyle/>
          <a:p>
            <a:pPr algn="ctr">
              <a:buSzPct val="25000"/>
            </a:pPr>
            <a:r>
              <a:rPr lang="en" sz="2400">
                <a:solidFill>
                  <a:schemeClr val="lt1"/>
                </a:solidFill>
                <a:latin typeface="Calibri"/>
                <a:ea typeface="Calibri"/>
                <a:cs typeface="Calibri"/>
                <a:sym typeface="Calibri"/>
              </a:rPr>
              <a:t>Quiet </a:t>
            </a:r>
          </a:p>
        </p:txBody>
      </p:sp>
      <p:sp>
        <p:nvSpPr>
          <p:cNvPr id="202" name="Shape 202"/>
          <p:cNvSpPr/>
          <p:nvPr/>
        </p:nvSpPr>
        <p:spPr>
          <a:xfrm>
            <a:off x="6540373" y="6237531"/>
            <a:ext cx="4032400" cy="504000"/>
          </a:xfrm>
          <a:prstGeom prst="roundRect">
            <a:avLst>
              <a:gd name="adj" fmla="val 16667"/>
            </a:avLst>
          </a:prstGeom>
          <a:solidFill>
            <a:schemeClr val="accent1"/>
          </a:solidFill>
          <a:ln w="25400" cap="flat" cmpd="sng">
            <a:solidFill>
              <a:srgbClr val="395E89"/>
            </a:solidFill>
            <a:prstDash val="solid"/>
            <a:round/>
            <a:headEnd type="none" w="med" len="med"/>
            <a:tailEnd type="none" w="med" len="med"/>
          </a:ln>
        </p:spPr>
        <p:txBody>
          <a:bodyPr lIns="121900" tIns="60933" rIns="121900" bIns="60933" anchor="ctr" anchorCtr="0">
            <a:noAutofit/>
          </a:bodyPr>
          <a:lstStyle/>
          <a:p>
            <a:pPr algn="ctr">
              <a:buSzPct val="25000"/>
            </a:pPr>
            <a:r>
              <a:rPr lang="en" sz="2400">
                <a:solidFill>
                  <a:schemeClr val="lt1"/>
                </a:solidFill>
                <a:latin typeface="Calibri"/>
                <a:ea typeface="Calibri"/>
                <a:cs typeface="Calibri"/>
                <a:sym typeface="Calibri"/>
              </a:rPr>
              <a:t>Free from interruptions  </a:t>
            </a:r>
          </a:p>
        </p:txBody>
      </p:sp>
      <p:sp>
        <p:nvSpPr>
          <p:cNvPr id="203" name="Shape 203"/>
          <p:cNvSpPr/>
          <p:nvPr/>
        </p:nvSpPr>
        <p:spPr>
          <a:xfrm>
            <a:off x="683501" y="5913531"/>
            <a:ext cx="4416399" cy="648000"/>
          </a:xfrm>
          <a:prstGeom prst="roundRect">
            <a:avLst>
              <a:gd name="adj" fmla="val 16667"/>
            </a:avLst>
          </a:prstGeom>
          <a:solidFill>
            <a:schemeClr val="accent1"/>
          </a:solidFill>
          <a:ln w="25400" cap="flat" cmpd="sng">
            <a:solidFill>
              <a:srgbClr val="395E89"/>
            </a:solidFill>
            <a:prstDash val="solid"/>
            <a:round/>
            <a:headEnd type="none" w="med" len="med"/>
            <a:tailEnd type="none" w="med" len="med"/>
          </a:ln>
        </p:spPr>
        <p:txBody>
          <a:bodyPr lIns="121900" tIns="60933" rIns="121900" bIns="60933" anchor="ctr" anchorCtr="0">
            <a:noAutofit/>
          </a:bodyPr>
          <a:lstStyle/>
          <a:p>
            <a:pPr algn="ctr">
              <a:buSzPct val="25000"/>
            </a:pPr>
            <a:r>
              <a:rPr lang="en" sz="2400" dirty="0">
                <a:solidFill>
                  <a:schemeClr val="lt1"/>
                </a:solidFill>
                <a:latin typeface="Calibri"/>
                <a:ea typeface="Calibri"/>
                <a:cs typeface="Calibri"/>
                <a:sym typeface="Calibri"/>
              </a:rPr>
              <a:t>Equipped with everything they need.  </a:t>
            </a:r>
          </a:p>
        </p:txBody>
      </p:sp>
      <p:sp>
        <p:nvSpPr>
          <p:cNvPr id="11" name="Shape 178"/>
          <p:cNvSpPr txBox="1">
            <a:spLocks noGrp="1"/>
          </p:cNvSpPr>
          <p:nvPr>
            <p:ph type="title"/>
          </p:nvPr>
        </p:nvSpPr>
        <p:spPr>
          <a:xfrm>
            <a:off x="-713034" y="703243"/>
            <a:ext cx="8761413" cy="706964"/>
          </a:xfrm>
          <a:prstGeom prst="rect">
            <a:avLst/>
          </a:prstGeom>
          <a:noFill/>
          <a:ln>
            <a:noFill/>
          </a:ln>
        </p:spPr>
        <p:txBody>
          <a:bodyPr vert="horz" lIns="121900" tIns="60933" rIns="121900" bIns="60933" rtlCol="0" anchor="t" anchorCtr="0">
            <a:noAutofit/>
          </a:bodyPr>
          <a:lstStyle/>
          <a:p>
            <a:pPr algn="ctr">
              <a:spcBef>
                <a:spcPts val="0"/>
              </a:spcBef>
              <a:buClr>
                <a:srgbClr val="FFFFFF"/>
              </a:buClr>
              <a:buSzPct val="25000"/>
            </a:pPr>
            <a:r>
              <a:rPr lang="en" sz="4800" dirty="0" smtClean="0">
                <a:solidFill>
                  <a:schemeClr val="bg1"/>
                </a:solidFill>
                <a:ea typeface="Lato"/>
                <a:cs typeface="Lato"/>
                <a:sym typeface="Lato"/>
              </a:rPr>
              <a:t>Study environment</a:t>
            </a:r>
            <a:endParaRPr lang="en" sz="4800" dirty="0">
              <a:solidFill>
                <a:schemeClr val="bg1"/>
              </a:solidFill>
              <a:ea typeface="Lato"/>
              <a:cs typeface="Lato"/>
              <a:sym typeface="Lato"/>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2171619"/>
      </p:ext>
    </p:extLst>
  </p:cSld>
  <p:clrMapOvr>
    <a:masterClrMapping/>
  </p:clrMapOvr>
  <mc:AlternateContent xmlns:mc="http://schemas.openxmlformats.org/markup-compatibility/2006" xmlns:p14="http://schemas.microsoft.com/office/powerpoint/2010/main">
    <mc:Choice Requires="p14">
      <p:transition spd="slow" p14:dur="2000" advTm="99838"/>
    </mc:Choice>
    <mc:Fallback xmlns="">
      <p:transition spd="slow" advTm="9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prstGeom prst="rect">
            <a:avLst/>
          </a:prstGeom>
        </p:spPr>
        <p:txBody>
          <a:bodyPr vert="horz" lIns="121900" tIns="121900" rIns="121900" bIns="121900" rtlCol="0" anchor="t" anchorCtr="0">
            <a:noAutofit/>
          </a:bodyPr>
          <a:lstStyle/>
          <a:p>
            <a:r>
              <a:rPr lang="en"/>
              <a:t>Next steps</a:t>
            </a:r>
          </a:p>
        </p:txBody>
      </p:sp>
      <p:sp>
        <p:nvSpPr>
          <p:cNvPr id="218" name="Shape 218"/>
          <p:cNvSpPr txBox="1">
            <a:spLocks noGrp="1"/>
          </p:cNvSpPr>
          <p:nvPr>
            <p:ph type="body" idx="1"/>
          </p:nvPr>
        </p:nvSpPr>
        <p:spPr>
          <a:xfrm>
            <a:off x="580450" y="2372372"/>
            <a:ext cx="10049452" cy="3942704"/>
          </a:xfrm>
          <a:prstGeom prst="rect">
            <a:avLst/>
          </a:prstGeom>
        </p:spPr>
        <p:txBody>
          <a:bodyPr vert="horz" lIns="121900" tIns="121900" rIns="121900" bIns="121900" rtlCol="0" anchor="t" anchorCtr="0">
            <a:noAutofit/>
          </a:bodyPr>
          <a:lstStyle/>
          <a:p>
            <a:pPr>
              <a:buNone/>
            </a:pPr>
            <a:r>
              <a:rPr lang="en" sz="1400" b="1" dirty="0">
                <a:solidFill>
                  <a:schemeClr val="dk1"/>
                </a:solidFill>
              </a:rPr>
              <a:t>Take the time to read through and digest the materials made available to you</a:t>
            </a:r>
          </a:p>
          <a:p>
            <a:pPr>
              <a:spcAft>
                <a:spcPts val="2133"/>
              </a:spcAft>
            </a:pPr>
            <a:r>
              <a:rPr lang="en" sz="1400" dirty="0" smtClean="0">
                <a:solidFill>
                  <a:schemeClr val="tx1"/>
                </a:solidFill>
              </a:rPr>
              <a:t>Mock exam timetable, success guide, Revision timetable, familise yourself with teams and resources shared on there </a:t>
            </a:r>
            <a:endParaRPr lang="en" sz="1400" dirty="0">
              <a:solidFill>
                <a:schemeClr val="tx1"/>
              </a:solidFill>
            </a:endParaRPr>
          </a:p>
          <a:p>
            <a:pPr lvl="0"/>
            <a:r>
              <a:rPr lang="en" sz="1400" b="1" dirty="0">
                <a:solidFill>
                  <a:schemeClr val="dk1"/>
                </a:solidFill>
              </a:rPr>
              <a:t>Please complete questionnaires   </a:t>
            </a:r>
            <a:r>
              <a:rPr lang="en" sz="1400" dirty="0"/>
              <a:t>this will enable to us to have an informed response as to how well prepared you as parents feel as we enter this important stage of Year </a:t>
            </a:r>
            <a:r>
              <a:rPr lang="en" sz="1400" dirty="0" smtClean="0"/>
              <a:t>11</a:t>
            </a:r>
          </a:p>
          <a:p>
            <a:pPr lvl="0"/>
            <a:endParaRPr lang="en" sz="1400" b="1" dirty="0" smtClean="0">
              <a:solidFill>
                <a:schemeClr val="dk1"/>
              </a:solidFill>
            </a:endParaRPr>
          </a:p>
          <a:p>
            <a:pPr lvl="0"/>
            <a:r>
              <a:rPr lang="en" sz="1400" b="1" dirty="0" smtClean="0">
                <a:solidFill>
                  <a:schemeClr val="dk1"/>
                </a:solidFill>
              </a:rPr>
              <a:t>Please </a:t>
            </a:r>
            <a:r>
              <a:rPr lang="en" sz="1400" b="1" dirty="0">
                <a:solidFill>
                  <a:schemeClr val="dk1"/>
                </a:solidFill>
              </a:rPr>
              <a:t>let us know if you have any additional questions or require further </a:t>
            </a:r>
            <a:r>
              <a:rPr lang="en" sz="1400" b="1" dirty="0" smtClean="0">
                <a:solidFill>
                  <a:schemeClr val="dk1"/>
                </a:solidFill>
              </a:rPr>
              <a:t>support</a:t>
            </a:r>
          </a:p>
          <a:p>
            <a:pPr lvl="0"/>
            <a:endParaRPr lang="en" sz="1400" dirty="0"/>
          </a:p>
          <a:p>
            <a:pPr lvl="0"/>
            <a:r>
              <a:rPr lang="en" sz="1400" b="1" dirty="0" smtClean="0">
                <a:solidFill>
                  <a:schemeClr val="dk1"/>
                </a:solidFill>
              </a:rPr>
              <a:t>Student Engagement   </a:t>
            </a:r>
            <a:r>
              <a:rPr lang="en" sz="1400" dirty="0" smtClean="0"/>
              <a:t>Students </a:t>
            </a:r>
            <a:r>
              <a:rPr lang="en" sz="1400" dirty="0"/>
              <a:t>need to act on advice </a:t>
            </a:r>
            <a:r>
              <a:rPr lang="en" sz="1400" dirty="0" smtClean="0"/>
              <a:t>given</a:t>
            </a:r>
          </a:p>
          <a:p>
            <a:pPr lvl="0"/>
            <a:endParaRPr lang="en" sz="1400" dirty="0" smtClean="0"/>
          </a:p>
          <a:p>
            <a:pPr lvl="0"/>
            <a:r>
              <a:rPr lang="en" sz="1400" b="1" dirty="0" smtClean="0">
                <a:solidFill>
                  <a:schemeClr val="dk1"/>
                </a:solidFill>
              </a:rPr>
              <a:t>School Monitoring  </a:t>
            </a:r>
            <a:r>
              <a:rPr lang="en" sz="1400" dirty="0" smtClean="0"/>
              <a:t>Dependent </a:t>
            </a:r>
            <a:r>
              <a:rPr lang="en" sz="1400" dirty="0"/>
              <a:t>on individual pupil </a:t>
            </a:r>
            <a:r>
              <a:rPr lang="en" sz="1400" dirty="0" smtClean="0"/>
              <a:t>needs</a:t>
            </a:r>
          </a:p>
          <a:p>
            <a:pPr lvl="0"/>
            <a:endParaRPr lang="en" sz="1400" dirty="0" smtClean="0"/>
          </a:p>
          <a:p>
            <a:pPr lvl="0"/>
            <a:r>
              <a:rPr lang="en" sz="1400" b="1" dirty="0" smtClean="0">
                <a:solidFill>
                  <a:schemeClr val="dk1"/>
                </a:solidFill>
              </a:rPr>
              <a:t>Monitoring </a:t>
            </a:r>
            <a:r>
              <a:rPr lang="en" sz="1400" b="1" dirty="0">
                <a:solidFill>
                  <a:schemeClr val="dk1"/>
                </a:solidFill>
              </a:rPr>
              <a:t>at </a:t>
            </a:r>
            <a:r>
              <a:rPr lang="en" sz="1400" b="1" dirty="0" smtClean="0">
                <a:solidFill>
                  <a:schemeClr val="dk1"/>
                </a:solidFill>
              </a:rPr>
              <a:t>home   </a:t>
            </a:r>
            <a:r>
              <a:rPr lang="en" sz="1400" dirty="0" smtClean="0"/>
              <a:t>To </a:t>
            </a:r>
            <a:r>
              <a:rPr lang="en" sz="1400" dirty="0"/>
              <a:t>check on student progress.</a:t>
            </a:r>
          </a:p>
          <a:p>
            <a:pPr>
              <a:lnSpc>
                <a:spcPct val="80000"/>
              </a:lnSpc>
              <a:buNone/>
            </a:pPr>
            <a:endParaRPr dirty="0">
              <a:solidFill>
                <a:srgbClr val="000000"/>
              </a:solidFill>
            </a:endParaRPr>
          </a:p>
          <a:p>
            <a:pPr>
              <a:buNone/>
            </a:pPr>
            <a:endParaRPr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7522796"/>
      </p:ext>
    </p:extLst>
  </p:cSld>
  <p:clrMapOvr>
    <a:masterClrMapping/>
  </p:clrMapOvr>
  <mc:AlternateContent xmlns:mc="http://schemas.openxmlformats.org/markup-compatibility/2006" xmlns:p14="http://schemas.microsoft.com/office/powerpoint/2010/main">
    <mc:Choice Requires="p14">
      <p:transition spd="slow" p14:dur="2000" advTm="57835"/>
    </mc:Choice>
    <mc:Fallback xmlns="">
      <p:transition spd="slow" advTm="5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835957" y="663432"/>
            <a:ext cx="8428799" cy="847199"/>
          </a:xfrm>
          <a:prstGeom prst="rect">
            <a:avLst/>
          </a:prstGeom>
        </p:spPr>
        <p:txBody>
          <a:bodyPr vert="horz" lIns="121900" tIns="121900" rIns="121900" bIns="121900" rtlCol="0" anchor="t" anchorCtr="0">
            <a:noAutofit/>
          </a:bodyPr>
          <a:lstStyle/>
          <a:p>
            <a:pPr algn="ctr">
              <a:buSzPct val="25000"/>
            </a:pPr>
            <a:r>
              <a:rPr lang="en" dirty="0">
                <a:solidFill>
                  <a:schemeClr val="bg1"/>
                </a:solidFill>
                <a:latin typeface="Eater"/>
                <a:ea typeface="Eater"/>
                <a:cs typeface="Eater"/>
                <a:sym typeface="Eater"/>
              </a:rPr>
              <a:t>Top tips for after this meeting</a:t>
            </a:r>
          </a:p>
        </p:txBody>
      </p:sp>
      <p:sp>
        <p:nvSpPr>
          <p:cNvPr id="2" name="Text Placeholder 1"/>
          <p:cNvSpPr>
            <a:spLocks noGrp="1"/>
          </p:cNvSpPr>
          <p:nvPr>
            <p:ph type="body" idx="1"/>
          </p:nvPr>
        </p:nvSpPr>
        <p:spPr>
          <a:xfrm>
            <a:off x="835957" y="2127700"/>
            <a:ext cx="10806325" cy="4003200"/>
          </a:xfrm>
        </p:spPr>
        <p:txBody>
          <a:bodyPr/>
          <a:lstStyle/>
          <a:p>
            <a:r>
              <a:rPr lang="en" sz="2800" dirty="0" smtClean="0">
                <a:solidFill>
                  <a:schemeClr val="tx1"/>
                </a:solidFill>
                <a:ea typeface="Lato"/>
                <a:cs typeface="Lato"/>
                <a:sym typeface="Lato"/>
              </a:rPr>
              <a:t>Practise </a:t>
            </a:r>
            <a:r>
              <a:rPr lang="en" sz="2800" dirty="0">
                <a:solidFill>
                  <a:schemeClr val="tx1"/>
                </a:solidFill>
                <a:ea typeface="Lato"/>
                <a:cs typeface="Lato"/>
                <a:sym typeface="Lato"/>
              </a:rPr>
              <a:t>exam questions</a:t>
            </a:r>
          </a:p>
          <a:p>
            <a:r>
              <a:rPr lang="en" sz="2800" dirty="0">
                <a:solidFill>
                  <a:schemeClr val="tx1"/>
                </a:solidFill>
                <a:ea typeface="Lato"/>
                <a:cs typeface="Lato"/>
                <a:sym typeface="Lato"/>
              </a:rPr>
              <a:t>Be </a:t>
            </a:r>
            <a:r>
              <a:rPr lang="en" sz="2800" dirty="0" smtClean="0">
                <a:solidFill>
                  <a:schemeClr val="tx1"/>
                </a:solidFill>
                <a:ea typeface="Lato"/>
                <a:cs typeface="Lato"/>
                <a:sym typeface="Lato"/>
              </a:rPr>
              <a:t>healthy</a:t>
            </a:r>
          </a:p>
          <a:p>
            <a:r>
              <a:rPr lang="en" sz="2800" dirty="0">
                <a:solidFill>
                  <a:schemeClr val="tx1"/>
                </a:solidFill>
                <a:ea typeface="Lato"/>
                <a:cs typeface="Lato"/>
                <a:sym typeface="Lato"/>
              </a:rPr>
              <a:t>Feel the fear and get on with it</a:t>
            </a:r>
            <a:r>
              <a:rPr lang="en" sz="2800" dirty="0" smtClean="0">
                <a:solidFill>
                  <a:schemeClr val="tx1"/>
                </a:solidFill>
                <a:ea typeface="Lato"/>
                <a:cs typeface="Lato"/>
                <a:sym typeface="Lato"/>
              </a:rPr>
              <a:t>!</a:t>
            </a:r>
          </a:p>
          <a:p>
            <a:r>
              <a:rPr lang="en" sz="2800" dirty="0">
                <a:solidFill>
                  <a:schemeClr val="tx1"/>
                </a:solidFill>
                <a:ea typeface="Lato"/>
                <a:cs typeface="Lato"/>
                <a:sym typeface="Lato"/>
              </a:rPr>
              <a:t>Go public – don’t be stressing in </a:t>
            </a:r>
            <a:r>
              <a:rPr lang="en" sz="2800" dirty="0" smtClean="0">
                <a:solidFill>
                  <a:schemeClr val="tx1"/>
                </a:solidFill>
                <a:ea typeface="Lato"/>
                <a:cs typeface="Lato"/>
                <a:sym typeface="Lato"/>
              </a:rPr>
              <a:t>silence</a:t>
            </a:r>
          </a:p>
          <a:p>
            <a:r>
              <a:rPr lang="en" sz="2800" dirty="0">
                <a:solidFill>
                  <a:schemeClr val="tx1"/>
                </a:solidFill>
                <a:ea typeface="Lato"/>
                <a:cs typeface="Lato"/>
                <a:sym typeface="Lato"/>
              </a:rPr>
              <a:t>Don’t just sit </a:t>
            </a:r>
            <a:r>
              <a:rPr lang="en" sz="2800" dirty="0" smtClean="0">
                <a:solidFill>
                  <a:schemeClr val="tx1"/>
                </a:solidFill>
                <a:ea typeface="Lato"/>
                <a:cs typeface="Lato"/>
                <a:sym typeface="Lato"/>
              </a:rPr>
              <a:t>there</a:t>
            </a:r>
          </a:p>
          <a:p>
            <a:r>
              <a:rPr lang="en" sz="2800" dirty="0">
                <a:solidFill>
                  <a:schemeClr val="tx1"/>
                </a:solidFill>
                <a:ea typeface="Lato"/>
                <a:cs typeface="Lato"/>
                <a:sym typeface="Lato"/>
              </a:rPr>
              <a:t>Suffer a bit – you should expect that it will be tough; that’s ok</a:t>
            </a:r>
          </a:p>
          <a:p>
            <a:endParaRPr lang="en" dirty="0">
              <a:solidFill>
                <a:schemeClr val="tx1"/>
              </a:solidFill>
              <a:ea typeface="Lato"/>
              <a:cs typeface="Lato"/>
              <a:sym typeface="Lato"/>
            </a:endParaRPr>
          </a:p>
          <a:p>
            <a:endParaRPr lang="en" dirty="0">
              <a:solidFill>
                <a:schemeClr val="tx1"/>
              </a:solidFill>
              <a:ea typeface="Lato"/>
              <a:cs typeface="Lato"/>
              <a:sym typeface="Lato"/>
            </a:endParaRPr>
          </a:p>
          <a:p>
            <a:endParaRPr lang="en" dirty="0">
              <a:solidFill>
                <a:schemeClr val="tx1"/>
              </a:solidFill>
              <a:ea typeface="Lato"/>
              <a:cs typeface="Lato"/>
              <a:sym typeface="Lato"/>
            </a:endParaRPr>
          </a:p>
          <a:p>
            <a:endParaRPr lang="en" dirty="0">
              <a:solidFill>
                <a:schemeClr val="tx1"/>
              </a:solidFill>
              <a:ea typeface="Lato"/>
              <a:cs typeface="Lato"/>
              <a:sym typeface="Lato"/>
            </a:endParaRPr>
          </a:p>
          <a:p>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9996730"/>
      </p:ext>
    </p:extLst>
  </p:cSld>
  <p:clrMapOvr>
    <a:masterClrMapping/>
  </p:clrMapOvr>
  <mc:AlternateContent xmlns:mc="http://schemas.openxmlformats.org/markup-compatibility/2006" xmlns:p14="http://schemas.microsoft.com/office/powerpoint/2010/main">
    <mc:Choice Requires="p14">
      <p:transition spd="slow" p14:dur="2000" advTm="141398"/>
    </mc:Choice>
    <mc:Fallback xmlns="">
      <p:transition spd="slow" advTm="14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36901" y="1"/>
            <a:ext cx="5393599" cy="1757599"/>
          </a:xfrm>
          <a:prstGeom prst="rect">
            <a:avLst/>
          </a:prstGeom>
        </p:spPr>
        <p:txBody>
          <a:bodyPr vert="horz" lIns="121900" tIns="121900" rIns="121900" bIns="121900" rtlCol="0" anchor="ctr" anchorCtr="0">
            <a:noAutofit/>
          </a:bodyPr>
          <a:lstStyle/>
          <a:p>
            <a:r>
              <a:rPr lang="en" dirty="0">
                <a:solidFill>
                  <a:schemeClr val="bg1"/>
                </a:solidFill>
              </a:rPr>
              <a:t>Remember</a:t>
            </a:r>
          </a:p>
        </p:txBody>
      </p:sp>
      <p:sp>
        <p:nvSpPr>
          <p:cNvPr id="232" name="Shape 232"/>
          <p:cNvSpPr txBox="1">
            <a:spLocks noGrp="1"/>
          </p:cNvSpPr>
          <p:nvPr>
            <p:ph type="body" idx="2"/>
          </p:nvPr>
        </p:nvSpPr>
        <p:spPr>
          <a:xfrm>
            <a:off x="6239637" y="769263"/>
            <a:ext cx="5952363" cy="5539599"/>
          </a:xfrm>
          <a:prstGeom prst="rect">
            <a:avLst/>
          </a:prstGeom>
        </p:spPr>
        <p:txBody>
          <a:bodyPr vert="horz" lIns="121900" tIns="121900" rIns="121900" bIns="121900" rtlCol="0" anchor="ctr" anchorCtr="0">
            <a:noAutofit/>
          </a:bodyPr>
          <a:lstStyle/>
          <a:p>
            <a:pPr marL="609585" indent="-507987">
              <a:spcAft>
                <a:spcPts val="2133"/>
              </a:spcAft>
              <a:buSzPct val="100000"/>
              <a:buAutoNum type="arabicPeriod"/>
            </a:pPr>
            <a:r>
              <a:rPr lang="en" sz="3200" dirty="0"/>
              <a:t>Change is necessary for success.</a:t>
            </a:r>
          </a:p>
          <a:p>
            <a:pPr marL="609585" indent="-507987">
              <a:spcAft>
                <a:spcPts val="2133"/>
              </a:spcAft>
              <a:buSzPct val="100000"/>
              <a:buAutoNum type="arabicPeriod"/>
            </a:pPr>
            <a:r>
              <a:rPr lang="en" sz="3200" dirty="0"/>
              <a:t>Manage your time.</a:t>
            </a:r>
          </a:p>
          <a:p>
            <a:pPr marL="609585" indent="-507987">
              <a:spcAft>
                <a:spcPts val="2133"/>
              </a:spcAft>
              <a:buSzPct val="100000"/>
              <a:buAutoNum type="arabicPeriod"/>
            </a:pPr>
            <a:r>
              <a:rPr lang="en" sz="3200" dirty="0"/>
              <a:t>Take the support on offer.</a:t>
            </a:r>
          </a:p>
          <a:p>
            <a:pPr marL="609585" indent="-507987">
              <a:spcAft>
                <a:spcPts val="2133"/>
              </a:spcAft>
              <a:buSzPct val="100000"/>
              <a:buAutoNum type="arabicPeriod"/>
            </a:pPr>
            <a:r>
              <a:rPr lang="en" sz="3200" dirty="0"/>
              <a:t>It is a TEAM effort</a:t>
            </a:r>
          </a:p>
          <a:p>
            <a:pPr>
              <a:spcAft>
                <a:spcPts val="2133"/>
              </a:spcAft>
              <a:buNone/>
            </a:pPr>
            <a:r>
              <a:rPr lang="en" sz="3200" dirty="0"/>
              <a:t>Contact:  </a:t>
            </a:r>
            <a:endParaRPr lang="en" sz="3200" dirty="0" smtClean="0"/>
          </a:p>
          <a:p>
            <a:pPr>
              <a:spcAft>
                <a:spcPts val="2133"/>
              </a:spcAft>
              <a:buNone/>
            </a:pPr>
            <a:r>
              <a:rPr lang="en" dirty="0" smtClean="0">
                <a:hlinkClick r:id="rId5"/>
              </a:rPr>
              <a:t>katherine.mooney@stmartins3-16.org</a:t>
            </a:r>
            <a:endParaRPr lang="en" sz="3200" dirty="0"/>
          </a:p>
          <a:p>
            <a:pPr>
              <a:spcAft>
                <a:spcPts val="2133"/>
              </a:spcAft>
              <a:buNone/>
            </a:pPr>
            <a:r>
              <a:rPr lang="en" dirty="0" smtClean="0">
                <a:hlinkClick r:id="rId6"/>
              </a:rPr>
              <a:t>zoe.mottershaw@stmartins3-16.org</a:t>
            </a:r>
            <a:endParaRPr lang="en" dirty="0" smtClean="0"/>
          </a:p>
          <a:p>
            <a:pPr>
              <a:spcAft>
                <a:spcPts val="2133"/>
              </a:spcAft>
              <a:buNone/>
            </a:pPr>
            <a:endParaRPr lang="en" sz="1867" dirty="0"/>
          </a:p>
        </p:txBody>
      </p:sp>
      <p:sp>
        <p:nvSpPr>
          <p:cNvPr id="233" name="Shape 233" descr="Proving &quot;Difficult Is Worth Doing&quot;, A team of elite skydivers form a number of formations to advertise the new Honda Accord." title="Difficult Is Worth Doing - Honda Skydiving Advert 2 - Jump">
            <a:hlinkClick r:id="rId7"/>
          </p:cNvPr>
          <p:cNvSpPr/>
          <p:nvPr/>
        </p:nvSpPr>
        <p:spPr>
          <a:xfrm>
            <a:off x="0" y="1621867"/>
            <a:ext cx="6105499" cy="4572000"/>
          </a:xfrm>
          <a:prstGeom prst="rect">
            <a:avLst/>
          </a:prstGeom>
          <a:blipFill>
            <a:blip r:embed="rId8">
              <a:alphaModFix/>
            </a:blip>
            <a:stretch>
              <a:fillRect/>
            </a:stretch>
          </a:blipFill>
          <a:ln>
            <a:noFill/>
          </a:ln>
        </p:spPr>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4815404"/>
      </p:ext>
    </p:extLst>
  </p:cSld>
  <p:clrMapOvr>
    <a:masterClrMapping/>
  </p:clrMapOvr>
  <mc:AlternateContent xmlns:mc="http://schemas.openxmlformats.org/markup-compatibility/2006" xmlns:p14="http://schemas.microsoft.com/office/powerpoint/2010/main">
    <mc:Choice Requires="p14">
      <p:transition spd="slow" p14:dur="2000" advTm="35301"/>
    </mc:Choice>
    <mc:Fallback xmlns="">
      <p:transition spd="slow" advTm="3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40938" y="3429000"/>
            <a:ext cx="5393599" cy="1757599"/>
          </a:xfrm>
          <a:prstGeom prst="rect">
            <a:avLst/>
          </a:prstGeom>
        </p:spPr>
        <p:txBody>
          <a:bodyPr vert="horz" lIns="121900" tIns="121900" rIns="121900" bIns="121900" rtlCol="0" anchor="ctr" anchorCtr="0">
            <a:noAutofit/>
          </a:bodyPr>
          <a:lstStyle/>
          <a:p>
            <a:r>
              <a:rPr lang="en" sz="4400" dirty="0" smtClean="0"/>
              <a:t>This presentation aims to guide and support our students and families to prepare for GCSE</a:t>
            </a:r>
            <a:endParaRPr lang="en" sz="4400" dirty="0"/>
          </a:p>
        </p:txBody>
      </p:sp>
      <p:sp>
        <p:nvSpPr>
          <p:cNvPr id="87" name="Shape 87"/>
          <p:cNvSpPr txBox="1">
            <a:spLocks noGrp="1"/>
          </p:cNvSpPr>
          <p:nvPr>
            <p:ph type="body" idx="2"/>
          </p:nvPr>
        </p:nvSpPr>
        <p:spPr>
          <a:xfrm>
            <a:off x="6668833" y="1200732"/>
            <a:ext cx="5116000" cy="4926799"/>
          </a:xfrm>
          <a:prstGeom prst="rect">
            <a:avLst/>
          </a:prstGeom>
        </p:spPr>
        <p:txBody>
          <a:bodyPr vert="horz" lIns="121900" tIns="121900" rIns="121900" bIns="121900" rtlCol="0" anchor="ctr" anchorCtr="0">
            <a:noAutofit/>
          </a:bodyPr>
          <a:lstStyle/>
          <a:p>
            <a:pPr>
              <a:buNone/>
            </a:pPr>
            <a:r>
              <a:rPr lang="en" b="1" dirty="0" smtClean="0"/>
              <a:t>What needs to be happening outside of school?</a:t>
            </a:r>
          </a:p>
          <a:p>
            <a:pPr marL="609585" indent="-431789">
              <a:buSzPct val="100000"/>
            </a:pPr>
            <a:r>
              <a:rPr lang="en" dirty="0" smtClean="0"/>
              <a:t>Pupils</a:t>
            </a:r>
            <a:endParaRPr lang="en" dirty="0"/>
          </a:p>
          <a:p>
            <a:pPr marL="609585" indent="-431789">
              <a:spcAft>
                <a:spcPts val="2133"/>
              </a:spcAft>
              <a:buSzPct val="100000"/>
            </a:pPr>
            <a:r>
              <a:rPr lang="en" dirty="0" smtClean="0"/>
              <a:t>Parents and carers</a:t>
            </a:r>
            <a:endParaRPr lang="en" dirty="0"/>
          </a:p>
          <a:p>
            <a:pPr>
              <a:buNone/>
            </a:pPr>
            <a:r>
              <a:rPr lang="en" b="1" dirty="0" smtClean="0"/>
              <a:t>What </a:t>
            </a:r>
            <a:r>
              <a:rPr lang="en" b="1" dirty="0"/>
              <a:t>school can offer</a:t>
            </a:r>
          </a:p>
          <a:p>
            <a:pPr marL="609585" indent="-431789">
              <a:buSzPct val="100000"/>
            </a:pPr>
            <a:r>
              <a:rPr lang="en" sz="2000" dirty="0"/>
              <a:t>Individualised support</a:t>
            </a:r>
          </a:p>
          <a:p>
            <a:pPr marL="609585" indent="-431789">
              <a:spcAft>
                <a:spcPts val="2133"/>
              </a:spcAft>
              <a:buSzPct val="100000"/>
            </a:pPr>
            <a:r>
              <a:rPr lang="en" sz="2000" dirty="0"/>
              <a:t>Subject Intervention</a:t>
            </a:r>
          </a:p>
          <a:p>
            <a:pPr>
              <a:buNone/>
            </a:pPr>
            <a:r>
              <a:rPr lang="en" b="1" dirty="0"/>
              <a:t>Team Effort</a:t>
            </a:r>
          </a:p>
          <a:p>
            <a:pPr>
              <a:buNone/>
            </a:pPr>
            <a:r>
              <a:rPr lang="en" sz="2000" dirty="0"/>
              <a:t>How can we all work together?</a:t>
            </a:r>
          </a:p>
        </p:txBody>
      </p:sp>
      <p:pic>
        <p:nvPicPr>
          <p:cNvPr id="13" name="Audio 12">
            <a:hlinkClick r:id="" action="ppaction://media"/>
          </p:cNvPr>
          <p:cNvPicPr>
            <a:picLocks noChangeAspect="1"/>
          </p:cNvPicPr>
          <p:nvPr>
            <a:audioFile r:link="rId1"/>
            <p:extLst>
              <p:ext uri="{DAA4B4D4-6D71-4841-9C94-3DE7FCFB9230}">
                <p14:media xmlns:p14="http://schemas.microsoft.com/office/powerpoint/2010/main" r:embed="rId2">
                  <p14:trim end="3824.4807"/>
                </p14:media>
              </p:ext>
            </p:extLst>
          </p:nvPr>
        </p:nvPicPr>
        <p:blipFill>
          <a:blip r:embed="rId5"/>
          <a:stretch>
            <a:fillRect/>
          </a:stretch>
        </p:blipFill>
        <p:spPr>
          <a:xfrm>
            <a:off x="11248417" y="5773417"/>
            <a:ext cx="708228" cy="708228"/>
          </a:xfrm>
          <a:prstGeom prst="rect">
            <a:avLst/>
          </a:prstGeom>
        </p:spPr>
      </p:pic>
    </p:spTree>
    <p:extLst>
      <p:ext uri="{BB962C8B-B14F-4D97-AF65-F5344CB8AC3E}">
        <p14:creationId xmlns:p14="http://schemas.microsoft.com/office/powerpoint/2010/main" val="3397052582"/>
      </p:ext>
    </p:extLst>
  </p:cSld>
  <p:clrMapOvr>
    <a:masterClrMapping/>
  </p:clrMapOvr>
  <mc:AlternateContent xmlns:mc="http://schemas.openxmlformats.org/markup-compatibility/2006" xmlns:p14="http://schemas.microsoft.com/office/powerpoint/2010/main">
    <mc:Choice Requires="p14">
      <p:transition spd="slow" p14:dur="2000" advTm="59846"/>
    </mc:Choice>
    <mc:Fallback xmlns="">
      <p:transition spd="slow" advTm="59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p:spPr>
        <p:txBody>
          <a:bodyPr vert="horz" lIns="121900" tIns="121900" rIns="121900" bIns="121900" rtlCol="0" anchor="t" anchorCtr="0">
            <a:noAutofit/>
          </a:bodyPr>
          <a:lstStyle/>
          <a:p>
            <a:r>
              <a:rPr lang="en" dirty="0" smtClean="0"/>
              <a:t>Where are we now?</a:t>
            </a:r>
            <a:endParaRPr lang="en" dirty="0"/>
          </a:p>
        </p:txBody>
      </p:sp>
      <p:sp>
        <p:nvSpPr>
          <p:cNvPr id="93" name="Shape 93"/>
          <p:cNvSpPr txBox="1">
            <a:spLocks noGrp="1"/>
          </p:cNvSpPr>
          <p:nvPr>
            <p:ph type="body" idx="1"/>
          </p:nvPr>
        </p:nvSpPr>
        <p:spPr>
          <a:xfrm>
            <a:off x="444137" y="2236257"/>
            <a:ext cx="6524824" cy="4003200"/>
          </a:xfrm>
          <a:prstGeom prst="rect">
            <a:avLst/>
          </a:prstGeom>
        </p:spPr>
        <p:txBody>
          <a:bodyPr vert="horz" lIns="121900" tIns="121900" rIns="121900" bIns="121900" rtlCol="0" anchor="t" anchorCtr="0">
            <a:noAutofit/>
          </a:bodyPr>
          <a:lstStyle/>
          <a:p>
            <a:pPr>
              <a:spcAft>
                <a:spcPts val="2133"/>
              </a:spcAft>
              <a:buNone/>
            </a:pPr>
            <a:r>
              <a:rPr lang="en" sz="2800" b="1" dirty="0">
                <a:solidFill>
                  <a:schemeClr val="dk1"/>
                </a:solidFill>
              </a:rPr>
              <a:t>Attitude to </a:t>
            </a:r>
            <a:r>
              <a:rPr lang="en" sz="2800" b="1" dirty="0" smtClean="0">
                <a:solidFill>
                  <a:schemeClr val="dk1"/>
                </a:solidFill>
              </a:rPr>
              <a:t>learning, behaviour and subject reports</a:t>
            </a:r>
            <a:endParaRPr lang="en" sz="2800" b="1" dirty="0">
              <a:solidFill>
                <a:schemeClr val="dk1"/>
              </a:solidFill>
            </a:endParaRPr>
          </a:p>
          <a:p>
            <a:pPr marL="609585" indent="-440256">
              <a:spcAft>
                <a:spcPts val="1600"/>
              </a:spcAft>
            </a:pPr>
            <a:r>
              <a:rPr lang="en" sz="2133" dirty="0"/>
              <a:t>       Reflection of student's overall participation in individual subject levels.</a:t>
            </a:r>
          </a:p>
          <a:p>
            <a:pPr marL="609585" indent="-440256">
              <a:spcAft>
                <a:spcPts val="1600"/>
              </a:spcAft>
            </a:pPr>
            <a:r>
              <a:rPr lang="en" sz="2133" dirty="0"/>
              <a:t>        3 and below are a concern</a:t>
            </a:r>
          </a:p>
          <a:p>
            <a:pPr marL="609585" indent="-440256">
              <a:spcAft>
                <a:spcPts val="1600"/>
              </a:spcAft>
            </a:pPr>
            <a:r>
              <a:rPr lang="en" sz="2133" dirty="0" smtClean="0"/>
              <a:t>Long reports are due out </a:t>
            </a:r>
            <a:endParaRPr lang="en" sz="2133" dirty="0"/>
          </a:p>
        </p:txBody>
      </p:sp>
      <p:sp>
        <p:nvSpPr>
          <p:cNvPr id="94" name="Shape 94"/>
          <p:cNvSpPr txBox="1">
            <a:spLocks noGrp="1"/>
          </p:cNvSpPr>
          <p:nvPr>
            <p:ph type="body" idx="2"/>
          </p:nvPr>
        </p:nvSpPr>
        <p:spPr>
          <a:xfrm>
            <a:off x="6968961" y="2372428"/>
            <a:ext cx="4549063" cy="4003200"/>
          </a:xfrm>
          <a:prstGeom prst="rect">
            <a:avLst/>
          </a:prstGeom>
        </p:spPr>
        <p:txBody>
          <a:bodyPr vert="horz" lIns="121900" tIns="121900" rIns="121900" bIns="121900" rtlCol="0" anchor="t" anchorCtr="0">
            <a:noAutofit/>
          </a:bodyPr>
          <a:lstStyle/>
          <a:p>
            <a:pPr>
              <a:spcAft>
                <a:spcPts val="2133"/>
              </a:spcAft>
              <a:buClr>
                <a:schemeClr val="dk2"/>
              </a:buClr>
              <a:buSzPct val="52380"/>
              <a:buNone/>
            </a:pPr>
            <a:r>
              <a:rPr lang="en" sz="2000" b="1" dirty="0">
                <a:solidFill>
                  <a:schemeClr val="dk1"/>
                </a:solidFill>
              </a:rPr>
              <a:t>Target Levels</a:t>
            </a:r>
          </a:p>
          <a:p>
            <a:pPr marL="609585" indent="-440256">
              <a:spcAft>
                <a:spcPts val="1600"/>
              </a:spcAft>
            </a:pPr>
            <a:r>
              <a:rPr lang="en" sz="1800" dirty="0" smtClean="0"/>
              <a:t>These are used by the school as benchmark for each student’s progress</a:t>
            </a:r>
          </a:p>
          <a:p>
            <a:pPr marL="609585" indent="-440256">
              <a:spcAft>
                <a:spcPts val="1600"/>
              </a:spcAft>
            </a:pPr>
            <a:r>
              <a:rPr lang="en" sz="1800" dirty="0" smtClean="0"/>
              <a:t>T</a:t>
            </a:r>
            <a:r>
              <a:rPr lang="en-GB" sz="1800" dirty="0" smtClean="0"/>
              <a:t>h</a:t>
            </a:r>
            <a:r>
              <a:rPr lang="en" sz="1800" dirty="0" smtClean="0"/>
              <a:t>e Department of Education set one grade for each subject and the school can tailors these based on progress students </a:t>
            </a:r>
            <a:r>
              <a:rPr lang="en" sz="1600" dirty="0" smtClean="0"/>
              <a:t>make</a:t>
            </a:r>
            <a:r>
              <a:rPr lang="en" sz="1800" dirty="0" smtClean="0"/>
              <a:t>.</a:t>
            </a:r>
          </a:p>
          <a:p>
            <a:pPr marL="609585" indent="-440256">
              <a:spcAft>
                <a:spcPts val="1600"/>
              </a:spcAft>
            </a:pPr>
            <a:r>
              <a:rPr lang="en" sz="1800" dirty="0" smtClean="0"/>
              <a:t>Our estimated grades are based on these target grades and work produced during the course. </a:t>
            </a:r>
            <a:endParaRPr lang="en" sz="1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5011552"/>
      </p:ext>
    </p:extLst>
  </p:cSld>
  <p:clrMapOvr>
    <a:masterClrMapping/>
  </p:clrMapOvr>
  <mc:AlternateContent xmlns:mc="http://schemas.openxmlformats.org/markup-compatibility/2006" xmlns:p14="http://schemas.microsoft.com/office/powerpoint/2010/main">
    <mc:Choice Requires="p14">
      <p:transition spd="slow" p14:dur="2000" advTm="132704"/>
    </mc:Choice>
    <mc:Fallback xmlns="">
      <p:transition spd="slow" advTm="13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Shape 109" descr="Road2Success(b).jpg"/>
          <p:cNvPicPr preferRelativeResize="0"/>
          <p:nvPr/>
        </p:nvPicPr>
        <p:blipFill rotWithShape="1">
          <a:blip r:embed="rId5">
            <a:alphaModFix/>
          </a:blip>
          <a:srcRect/>
          <a:stretch/>
        </p:blipFill>
        <p:spPr>
          <a:xfrm>
            <a:off x="2792300" y="1"/>
            <a:ext cx="6466000" cy="6857999"/>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2939605"/>
      </p:ext>
    </p:extLst>
  </p:cSld>
  <p:clrMapOvr>
    <a:masterClrMapping/>
  </p:clrMapOvr>
  <mc:AlternateContent xmlns:mc="http://schemas.openxmlformats.org/markup-compatibility/2006" xmlns:p14="http://schemas.microsoft.com/office/powerpoint/2010/main">
    <mc:Choice Requires="p14">
      <p:transition spd="slow" p14:dur="2000" advTm="89715"/>
    </mc:Choice>
    <mc:Fallback xmlns="">
      <p:transition spd="slow" advTm="8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descr="Background pointer shape in timeline graphic"/>
          <p:cNvSpPr/>
          <p:nvPr/>
        </p:nvSpPr>
        <p:spPr>
          <a:xfrm>
            <a:off x="538813" y="2932000"/>
            <a:ext cx="1815760" cy="961772"/>
          </a:xfrm>
          <a:prstGeom prst="homePlate">
            <a:avLst>
              <a:gd name="adj" fmla="val 50000"/>
            </a:avLst>
          </a:prstGeom>
          <a:solidFill>
            <a:schemeClr val="accent6">
              <a:lumMod val="50000"/>
            </a:schemeClr>
          </a:solidFill>
          <a:ln w="9525" cap="flat" cmpd="sng">
            <a:solidFill>
              <a:schemeClr val="lt1"/>
            </a:solidFill>
            <a:prstDash val="solid"/>
            <a:round/>
            <a:headEnd type="none" w="med" len="med"/>
            <a:tailEnd type="none" w="med" len="med"/>
          </a:ln>
        </p:spPr>
        <p:txBody>
          <a:bodyPr lIns="162500" tIns="162500" rIns="162500" bIns="162500" anchor="ctr" anchorCtr="0">
            <a:noAutofit/>
          </a:bodyPr>
          <a:lstStyle/>
          <a:p>
            <a:pPr algn="ctr">
              <a:buClr>
                <a:srgbClr val="000000"/>
              </a:buClr>
            </a:pPr>
            <a:endParaRPr sz="1733">
              <a:solidFill>
                <a:srgbClr val="FFFFFF"/>
              </a:solidFill>
              <a:latin typeface="Lato"/>
              <a:ea typeface="Lato"/>
              <a:cs typeface="Lato"/>
              <a:sym typeface="Lato"/>
            </a:endParaRPr>
          </a:p>
        </p:txBody>
      </p:sp>
      <p:grpSp>
        <p:nvGrpSpPr>
          <p:cNvPr id="120" name="Shape 120"/>
          <p:cNvGrpSpPr/>
          <p:nvPr/>
        </p:nvGrpSpPr>
        <p:grpSpPr>
          <a:xfrm>
            <a:off x="1376595" y="2146954"/>
            <a:ext cx="265199" cy="791541"/>
            <a:chOff x="777446" y="1610215"/>
            <a:chExt cx="198899" cy="593656"/>
          </a:xfrm>
          <a:solidFill>
            <a:schemeClr val="accent6">
              <a:lumMod val="50000"/>
            </a:schemeClr>
          </a:solidFill>
        </p:grpSpPr>
        <p:cxnSp>
          <p:nvCxnSpPr>
            <p:cNvPr id="121" name="Shape 121"/>
            <p:cNvCxnSpPr/>
            <p:nvPr/>
          </p:nvCxnSpPr>
          <p:spPr>
            <a:xfrm>
              <a:off x="876909" y="1649171"/>
              <a:ext cx="0" cy="554700"/>
            </a:xfrm>
            <a:prstGeom prst="straightConnector1">
              <a:avLst/>
            </a:prstGeom>
            <a:grpFill/>
            <a:ln w="9525" cap="flat" cmpd="sng">
              <a:solidFill>
                <a:schemeClr val="dk2"/>
              </a:solidFill>
              <a:prstDash val="solid"/>
              <a:round/>
              <a:headEnd type="none" w="lg" len="lg"/>
              <a:tailEnd type="none" w="lg" len="lg"/>
            </a:ln>
          </p:spPr>
        </p:cxnSp>
        <p:sp>
          <p:nvSpPr>
            <p:cNvPr id="122" name="Shape 122"/>
            <p:cNvSpPr/>
            <p:nvPr/>
          </p:nvSpPr>
          <p:spPr>
            <a:xfrm>
              <a:off x="777446" y="1610215"/>
              <a:ext cx="198899" cy="198899"/>
            </a:xfrm>
            <a:prstGeom prst="ellipse">
              <a:avLst/>
            </a:prstGeom>
            <a:grpFill/>
            <a:ln>
              <a:noFill/>
            </a:ln>
          </p:spPr>
          <p:txBody>
            <a:bodyPr lIns="121900" tIns="121900" rIns="121900" bIns="121900" anchor="ctr" anchorCtr="0">
              <a:noAutofit/>
            </a:bodyPr>
            <a:lstStyle/>
            <a:p>
              <a:endParaRPr sz="2400"/>
            </a:p>
          </p:txBody>
        </p:sp>
      </p:grpSp>
      <p:sp>
        <p:nvSpPr>
          <p:cNvPr id="123" name="Shape 123"/>
          <p:cNvSpPr txBox="1">
            <a:spLocks noGrp="1"/>
          </p:cNvSpPr>
          <p:nvPr>
            <p:ph type="body" idx="4294967295"/>
          </p:nvPr>
        </p:nvSpPr>
        <p:spPr>
          <a:xfrm>
            <a:off x="4674721" y="5134810"/>
            <a:ext cx="2349559" cy="628651"/>
          </a:xfrm>
          <a:prstGeom prst="rect">
            <a:avLst/>
          </a:prstGeom>
        </p:spPr>
        <p:txBody>
          <a:bodyPr vert="horz" lIns="121900" tIns="121900" rIns="121900" bIns="121900" rtlCol="0" anchor="t" anchorCtr="0">
            <a:noAutofit/>
          </a:bodyPr>
          <a:lstStyle/>
          <a:p>
            <a:pPr algn="ctr">
              <a:spcBef>
                <a:spcPts val="0"/>
              </a:spcBef>
              <a:buNone/>
            </a:pPr>
            <a:r>
              <a:rPr lang="en" dirty="0"/>
              <a:t>Independent </a:t>
            </a:r>
            <a:r>
              <a:rPr lang="en" dirty="0" smtClean="0"/>
              <a:t>preparation </a:t>
            </a:r>
            <a:r>
              <a:rPr lang="en" dirty="0"/>
              <a:t>at home</a:t>
            </a:r>
          </a:p>
        </p:txBody>
      </p:sp>
      <p:sp>
        <p:nvSpPr>
          <p:cNvPr id="125" name="Shape 125"/>
          <p:cNvSpPr txBox="1">
            <a:spLocks noGrp="1"/>
          </p:cNvSpPr>
          <p:nvPr>
            <p:ph type="body" idx="4294967295"/>
          </p:nvPr>
        </p:nvSpPr>
        <p:spPr>
          <a:xfrm>
            <a:off x="562357" y="3115734"/>
            <a:ext cx="1752600" cy="626533"/>
          </a:xfrm>
          <a:prstGeom prst="rect">
            <a:avLst/>
          </a:prstGeom>
        </p:spPr>
        <p:txBody>
          <a:bodyPr vert="horz" lIns="121900" tIns="121900" rIns="121900" bIns="121900" rtlCol="0" anchor="ctr" anchorCtr="0">
            <a:noAutofit/>
          </a:bodyPr>
          <a:lstStyle/>
          <a:p>
            <a:pPr algn="ctr">
              <a:spcBef>
                <a:spcPts val="0"/>
              </a:spcBef>
              <a:buNone/>
            </a:pPr>
            <a:r>
              <a:rPr lang="en" sz="2133" b="1" dirty="0" smtClean="0">
                <a:solidFill>
                  <a:schemeClr val="lt1"/>
                </a:solidFill>
              </a:rPr>
              <a:t>10.12.20</a:t>
            </a:r>
            <a:endParaRPr lang="en" sz="2133" b="1" dirty="0">
              <a:solidFill>
                <a:schemeClr val="lt1"/>
              </a:solidFill>
            </a:endParaRPr>
          </a:p>
        </p:txBody>
      </p:sp>
      <p:sp>
        <p:nvSpPr>
          <p:cNvPr id="129" name="Shape 129"/>
          <p:cNvSpPr txBox="1">
            <a:spLocks noGrp="1"/>
          </p:cNvSpPr>
          <p:nvPr>
            <p:ph type="body" idx="4294967295"/>
          </p:nvPr>
        </p:nvSpPr>
        <p:spPr>
          <a:xfrm>
            <a:off x="2936005" y="362930"/>
            <a:ext cx="2706733" cy="1174416"/>
          </a:xfrm>
          <a:prstGeom prst="rect">
            <a:avLst/>
          </a:prstGeom>
        </p:spPr>
        <p:txBody>
          <a:bodyPr vert="horz" lIns="121900" tIns="121900" rIns="121900" bIns="121900" rtlCol="0" anchor="t" anchorCtr="0">
            <a:noAutofit/>
          </a:bodyPr>
          <a:lstStyle/>
          <a:p>
            <a:pPr algn="ctr">
              <a:spcBef>
                <a:spcPts val="0"/>
              </a:spcBef>
              <a:buNone/>
            </a:pPr>
            <a:r>
              <a:rPr lang="en" dirty="0"/>
              <a:t>In class revision materials to be given to complement package of materials online.</a:t>
            </a:r>
          </a:p>
          <a:p>
            <a:pPr algn="ctr">
              <a:spcBef>
                <a:spcPts val="0"/>
              </a:spcBef>
              <a:buNone/>
            </a:pPr>
            <a:endParaRPr sz="2133" dirty="0"/>
          </a:p>
        </p:txBody>
      </p:sp>
      <p:sp>
        <p:nvSpPr>
          <p:cNvPr id="131" name="Shape 131"/>
          <p:cNvSpPr txBox="1">
            <a:spLocks noGrp="1"/>
          </p:cNvSpPr>
          <p:nvPr>
            <p:ph type="body" idx="4294967295"/>
          </p:nvPr>
        </p:nvSpPr>
        <p:spPr>
          <a:xfrm>
            <a:off x="3579508" y="5936562"/>
            <a:ext cx="1754717" cy="626533"/>
          </a:xfrm>
          <a:prstGeom prst="rect">
            <a:avLst/>
          </a:prstGeom>
        </p:spPr>
        <p:txBody>
          <a:bodyPr vert="horz" lIns="121900" tIns="121900" rIns="121900" bIns="121900" rtlCol="0" anchor="ctr" anchorCtr="0">
            <a:noAutofit/>
          </a:bodyPr>
          <a:lstStyle/>
          <a:p>
            <a:pPr algn="ctr">
              <a:spcBef>
                <a:spcPts val="0"/>
              </a:spcBef>
              <a:buNone/>
            </a:pPr>
            <a:r>
              <a:rPr lang="en" sz="2133" b="1" dirty="0">
                <a:solidFill>
                  <a:schemeClr val="lt1"/>
                </a:solidFill>
              </a:rPr>
              <a:t>29.11.16</a:t>
            </a:r>
          </a:p>
        </p:txBody>
      </p:sp>
      <p:sp>
        <p:nvSpPr>
          <p:cNvPr id="135" name="Shape 135"/>
          <p:cNvSpPr txBox="1">
            <a:spLocks noGrp="1"/>
          </p:cNvSpPr>
          <p:nvPr>
            <p:ph type="body" idx="4294967295"/>
          </p:nvPr>
        </p:nvSpPr>
        <p:spPr>
          <a:xfrm>
            <a:off x="6044574" y="492184"/>
            <a:ext cx="2834915" cy="1179017"/>
          </a:xfrm>
          <a:prstGeom prst="rect">
            <a:avLst/>
          </a:prstGeom>
        </p:spPr>
        <p:txBody>
          <a:bodyPr vert="horz" lIns="121900" tIns="121900" rIns="121900" bIns="121900" rtlCol="0" anchor="t" anchorCtr="0">
            <a:noAutofit/>
          </a:bodyPr>
          <a:lstStyle/>
          <a:p>
            <a:pPr algn="ctr">
              <a:spcBef>
                <a:spcPts val="0"/>
              </a:spcBef>
              <a:buNone/>
            </a:pPr>
            <a:r>
              <a:rPr lang="en" sz="1600" dirty="0" smtClean="0"/>
              <a:t>Feedback to questionnaire, if appropriate further support given .e.g zoom calls, meeting with staff etc. </a:t>
            </a:r>
            <a:endParaRPr lang="en" sz="1600" dirty="0"/>
          </a:p>
        </p:txBody>
      </p:sp>
      <p:sp>
        <p:nvSpPr>
          <p:cNvPr id="137" name="Shape 137"/>
          <p:cNvSpPr txBox="1">
            <a:spLocks noGrp="1"/>
          </p:cNvSpPr>
          <p:nvPr>
            <p:ph type="body" idx="4294967295"/>
          </p:nvPr>
        </p:nvSpPr>
        <p:spPr>
          <a:xfrm>
            <a:off x="305915" y="3992034"/>
            <a:ext cx="1752600" cy="626533"/>
          </a:xfrm>
          <a:prstGeom prst="rect">
            <a:avLst/>
          </a:prstGeom>
        </p:spPr>
        <p:txBody>
          <a:bodyPr vert="horz" lIns="121900" tIns="121900" rIns="121900" bIns="121900" rtlCol="0" anchor="ctr" anchorCtr="0">
            <a:noAutofit/>
          </a:bodyPr>
          <a:lstStyle/>
          <a:p>
            <a:pPr algn="ctr">
              <a:spcBef>
                <a:spcPts val="0"/>
              </a:spcBef>
              <a:buNone/>
            </a:pPr>
            <a:r>
              <a:rPr lang="en" sz="2133" b="1" dirty="0">
                <a:solidFill>
                  <a:schemeClr val="lt1"/>
                </a:solidFill>
              </a:rPr>
              <a:t>22.01.17</a:t>
            </a:r>
          </a:p>
        </p:txBody>
      </p:sp>
      <p:sp>
        <p:nvSpPr>
          <p:cNvPr id="141" name="Shape 141"/>
          <p:cNvSpPr txBox="1">
            <a:spLocks noGrp="1"/>
          </p:cNvSpPr>
          <p:nvPr>
            <p:ph type="body" idx="4294967295"/>
          </p:nvPr>
        </p:nvSpPr>
        <p:spPr>
          <a:xfrm>
            <a:off x="401614" y="629496"/>
            <a:ext cx="1952959" cy="1392160"/>
          </a:xfrm>
          <a:prstGeom prst="rect">
            <a:avLst/>
          </a:prstGeom>
        </p:spPr>
        <p:txBody>
          <a:bodyPr vert="horz" lIns="121900" tIns="121900" rIns="121900" bIns="121900" rtlCol="0" anchor="t" anchorCtr="0">
            <a:noAutofit/>
          </a:bodyPr>
          <a:lstStyle/>
          <a:p>
            <a:pPr>
              <a:spcBef>
                <a:spcPts val="0"/>
              </a:spcBef>
              <a:buNone/>
            </a:pPr>
            <a:r>
              <a:rPr lang="en" dirty="0">
                <a:solidFill>
                  <a:schemeClr val="tx1"/>
                </a:solidFill>
              </a:rPr>
              <a:t>Year </a:t>
            </a:r>
            <a:r>
              <a:rPr lang="en" dirty="0" smtClean="0">
                <a:solidFill>
                  <a:schemeClr val="tx1"/>
                </a:solidFill>
              </a:rPr>
              <a:t>11 Preparation </a:t>
            </a:r>
            <a:r>
              <a:rPr lang="en" dirty="0">
                <a:solidFill>
                  <a:schemeClr val="tx1"/>
                </a:solidFill>
              </a:rPr>
              <a:t>for success pack </a:t>
            </a:r>
          </a:p>
        </p:txBody>
      </p:sp>
      <p:sp>
        <p:nvSpPr>
          <p:cNvPr id="143" name="Shape 143"/>
          <p:cNvSpPr txBox="1">
            <a:spLocks noGrp="1"/>
          </p:cNvSpPr>
          <p:nvPr>
            <p:ph type="body" idx="4294967295"/>
          </p:nvPr>
        </p:nvSpPr>
        <p:spPr>
          <a:xfrm>
            <a:off x="10439400" y="3115734"/>
            <a:ext cx="1752600" cy="626533"/>
          </a:xfrm>
          <a:prstGeom prst="rect">
            <a:avLst/>
          </a:prstGeom>
        </p:spPr>
        <p:txBody>
          <a:bodyPr vert="horz" lIns="121900" tIns="121900" rIns="121900" bIns="121900" rtlCol="0" anchor="ctr" anchorCtr="0">
            <a:noAutofit/>
          </a:bodyPr>
          <a:lstStyle/>
          <a:p>
            <a:pPr algn="ctr">
              <a:spcBef>
                <a:spcPts val="0"/>
              </a:spcBef>
              <a:buNone/>
            </a:pPr>
            <a:r>
              <a:rPr lang="en" sz="2133" b="1">
                <a:solidFill>
                  <a:schemeClr val="lt1"/>
                </a:solidFill>
              </a:rPr>
              <a:t>21.03.17</a:t>
            </a:r>
          </a:p>
        </p:txBody>
      </p:sp>
      <p:sp>
        <p:nvSpPr>
          <p:cNvPr id="147" name="Shape 147"/>
          <p:cNvSpPr txBox="1">
            <a:spLocks noGrp="1"/>
          </p:cNvSpPr>
          <p:nvPr>
            <p:ph type="body" idx="4294967295"/>
          </p:nvPr>
        </p:nvSpPr>
        <p:spPr>
          <a:xfrm>
            <a:off x="7731518" y="5159152"/>
            <a:ext cx="2990849" cy="1208617"/>
          </a:xfrm>
          <a:prstGeom prst="rect">
            <a:avLst/>
          </a:prstGeom>
        </p:spPr>
        <p:txBody>
          <a:bodyPr vert="horz" lIns="121900" tIns="121900" rIns="121900" bIns="121900" rtlCol="0" anchor="t" anchorCtr="0">
            <a:noAutofit/>
          </a:bodyPr>
          <a:lstStyle/>
          <a:p>
            <a:pPr algn="ctr">
              <a:spcBef>
                <a:spcPts val="0"/>
              </a:spcBef>
              <a:buNone/>
            </a:pPr>
            <a:r>
              <a:rPr lang="en" dirty="0"/>
              <a:t>Year 11 Mock Exams</a:t>
            </a:r>
          </a:p>
        </p:txBody>
      </p:sp>
      <p:sp>
        <p:nvSpPr>
          <p:cNvPr id="124" name="Shape 124" descr="Background pointer shape in timeline graphic"/>
          <p:cNvSpPr/>
          <p:nvPr/>
        </p:nvSpPr>
        <p:spPr>
          <a:xfrm>
            <a:off x="1875912" y="2949425"/>
            <a:ext cx="2043105" cy="944347"/>
          </a:xfrm>
          <a:prstGeom prst="chevron">
            <a:avLst>
              <a:gd name="adj" fmla="val 50000"/>
            </a:avLst>
          </a:prstGeom>
          <a:solidFill>
            <a:schemeClr val="accent6">
              <a:lumMod val="50000"/>
            </a:schemeClr>
          </a:solidFill>
          <a:ln w="9525" cap="flat" cmpd="sng">
            <a:solidFill>
              <a:schemeClr val="lt1"/>
            </a:solidFill>
            <a:prstDash val="solid"/>
            <a:round/>
            <a:headEnd type="none" w="med" len="med"/>
            <a:tailEnd type="none" w="med" len="med"/>
          </a:ln>
        </p:spPr>
        <p:txBody>
          <a:bodyPr lIns="162500" tIns="162500" rIns="162500" bIns="162500" anchor="ctr" anchorCtr="0">
            <a:noAutofit/>
          </a:bodyPr>
          <a:lstStyle/>
          <a:p>
            <a:pPr algn="ctr">
              <a:buClr>
                <a:srgbClr val="000000"/>
              </a:buClr>
            </a:pPr>
            <a:r>
              <a:rPr lang="en-GB" sz="1400" b="1" dirty="0" smtClean="0">
                <a:solidFill>
                  <a:srgbClr val="FFFFFF"/>
                </a:solidFill>
                <a:latin typeface="Lato"/>
                <a:ea typeface="Lato"/>
                <a:cs typeface="Lato"/>
                <a:sym typeface="Lato"/>
              </a:rPr>
              <a:t>10.12.20 onwards</a:t>
            </a:r>
            <a:endParaRPr sz="1400" b="1" dirty="0">
              <a:solidFill>
                <a:srgbClr val="FFFFFF"/>
              </a:solidFill>
              <a:latin typeface="Lato"/>
              <a:ea typeface="Lato"/>
              <a:cs typeface="Lato"/>
              <a:sym typeface="Lato"/>
            </a:endParaRPr>
          </a:p>
        </p:txBody>
      </p:sp>
      <p:grpSp>
        <p:nvGrpSpPr>
          <p:cNvPr id="126" name="Shape 126"/>
          <p:cNvGrpSpPr/>
          <p:nvPr/>
        </p:nvGrpSpPr>
        <p:grpSpPr>
          <a:xfrm>
            <a:off x="2670806" y="3875283"/>
            <a:ext cx="265199" cy="791540"/>
            <a:chOff x="2223534" y="2938957"/>
            <a:chExt cx="198899" cy="593655"/>
          </a:xfrm>
          <a:solidFill>
            <a:schemeClr val="accent6">
              <a:lumMod val="50000"/>
            </a:schemeClr>
          </a:solidFill>
        </p:grpSpPr>
        <p:cxnSp>
          <p:nvCxnSpPr>
            <p:cNvPr id="127" name="Shape 127"/>
            <p:cNvCxnSpPr/>
            <p:nvPr/>
          </p:nvCxnSpPr>
          <p:spPr>
            <a:xfrm rot="10800000">
              <a:off x="2322996" y="2938957"/>
              <a:ext cx="0" cy="554700"/>
            </a:xfrm>
            <a:prstGeom prst="straightConnector1">
              <a:avLst/>
            </a:prstGeom>
            <a:grpFill/>
            <a:ln w="9525" cap="flat" cmpd="sng">
              <a:solidFill>
                <a:schemeClr val="dk2"/>
              </a:solidFill>
              <a:prstDash val="solid"/>
              <a:round/>
              <a:headEnd type="none" w="lg" len="lg"/>
              <a:tailEnd type="none" w="lg" len="lg"/>
            </a:ln>
          </p:spPr>
        </p:cxnSp>
        <p:sp>
          <p:nvSpPr>
            <p:cNvPr id="128" name="Shape 128"/>
            <p:cNvSpPr/>
            <p:nvPr/>
          </p:nvSpPr>
          <p:spPr>
            <a:xfrm rot="10800000" flipH="1">
              <a:off x="2223534" y="3333713"/>
              <a:ext cx="198899" cy="198899"/>
            </a:xfrm>
            <a:prstGeom prst="ellipse">
              <a:avLst/>
            </a:prstGeom>
            <a:grpFill/>
            <a:ln>
              <a:noFill/>
            </a:ln>
          </p:spPr>
          <p:txBody>
            <a:bodyPr lIns="121900" tIns="121900" rIns="121900" bIns="121900" anchor="ctr" anchorCtr="0">
              <a:noAutofit/>
            </a:bodyPr>
            <a:lstStyle/>
            <a:p>
              <a:endParaRPr sz="2400"/>
            </a:p>
          </p:txBody>
        </p:sp>
      </p:grpSp>
      <p:sp>
        <p:nvSpPr>
          <p:cNvPr id="130" name="Shape 130" descr="Background pointer shape in timeline graphic"/>
          <p:cNvSpPr/>
          <p:nvPr/>
        </p:nvSpPr>
        <p:spPr>
          <a:xfrm>
            <a:off x="3387632" y="2946220"/>
            <a:ext cx="2193813" cy="937915"/>
          </a:xfrm>
          <a:prstGeom prst="chevron">
            <a:avLst>
              <a:gd name="adj" fmla="val 50000"/>
            </a:avLst>
          </a:prstGeom>
          <a:solidFill>
            <a:schemeClr val="accent6">
              <a:lumMod val="50000"/>
            </a:schemeClr>
          </a:solidFill>
          <a:ln w="9525" cap="flat" cmpd="sng">
            <a:solidFill>
              <a:schemeClr val="lt1"/>
            </a:solidFill>
            <a:prstDash val="solid"/>
            <a:round/>
            <a:headEnd type="none" w="med" len="med"/>
            <a:tailEnd type="none" w="med" len="med"/>
          </a:ln>
        </p:spPr>
        <p:txBody>
          <a:bodyPr lIns="162500" tIns="162500" rIns="162500" bIns="162500" anchor="ctr" anchorCtr="0">
            <a:noAutofit/>
          </a:bodyPr>
          <a:lstStyle/>
          <a:p>
            <a:pPr algn="ctr">
              <a:buClr>
                <a:srgbClr val="000000"/>
              </a:buClr>
            </a:pPr>
            <a:r>
              <a:rPr lang="en-GB" sz="1733" b="1" dirty="0" smtClean="0">
                <a:solidFill>
                  <a:srgbClr val="FFFFFF"/>
                </a:solidFill>
                <a:latin typeface="Lato"/>
                <a:ea typeface="Lato"/>
                <a:cs typeface="Lato"/>
                <a:sym typeface="Lato"/>
              </a:rPr>
              <a:t>W/C</a:t>
            </a:r>
          </a:p>
          <a:p>
            <a:pPr algn="ctr">
              <a:buClr>
                <a:srgbClr val="000000"/>
              </a:buClr>
            </a:pPr>
            <a:r>
              <a:rPr lang="en-GB" sz="1733" b="1" dirty="0" smtClean="0">
                <a:solidFill>
                  <a:srgbClr val="FFFFFF"/>
                </a:solidFill>
                <a:latin typeface="Lato"/>
                <a:ea typeface="Lato"/>
                <a:cs typeface="Lato"/>
                <a:sym typeface="Lato"/>
              </a:rPr>
              <a:t>14.12.20</a:t>
            </a:r>
            <a:endParaRPr sz="1733" b="1" dirty="0">
              <a:solidFill>
                <a:srgbClr val="FFFFFF"/>
              </a:solidFill>
              <a:latin typeface="Lato"/>
              <a:ea typeface="Lato"/>
              <a:cs typeface="Lato"/>
              <a:sym typeface="Lato"/>
            </a:endParaRPr>
          </a:p>
        </p:txBody>
      </p:sp>
      <p:grpSp>
        <p:nvGrpSpPr>
          <p:cNvPr id="132" name="Shape 132"/>
          <p:cNvGrpSpPr/>
          <p:nvPr/>
        </p:nvGrpSpPr>
        <p:grpSpPr>
          <a:xfrm>
            <a:off x="4191667" y="2176331"/>
            <a:ext cx="265199" cy="791541"/>
            <a:chOff x="3918083" y="1610215"/>
            <a:chExt cx="198899" cy="593656"/>
          </a:xfrm>
          <a:solidFill>
            <a:schemeClr val="accent6">
              <a:lumMod val="50000"/>
            </a:schemeClr>
          </a:solidFill>
        </p:grpSpPr>
        <p:cxnSp>
          <p:nvCxnSpPr>
            <p:cNvPr id="133" name="Shape 133"/>
            <p:cNvCxnSpPr/>
            <p:nvPr/>
          </p:nvCxnSpPr>
          <p:spPr>
            <a:xfrm>
              <a:off x="4017546" y="1649171"/>
              <a:ext cx="0" cy="554700"/>
            </a:xfrm>
            <a:prstGeom prst="straightConnector1">
              <a:avLst/>
            </a:prstGeom>
            <a:grpFill/>
            <a:ln w="9525" cap="flat" cmpd="sng">
              <a:solidFill>
                <a:schemeClr val="dk2"/>
              </a:solidFill>
              <a:prstDash val="solid"/>
              <a:round/>
              <a:headEnd type="none" w="lg" len="lg"/>
              <a:tailEnd type="none" w="lg" len="lg"/>
            </a:ln>
          </p:spPr>
        </p:cxnSp>
        <p:sp>
          <p:nvSpPr>
            <p:cNvPr id="134" name="Shape 134"/>
            <p:cNvSpPr/>
            <p:nvPr/>
          </p:nvSpPr>
          <p:spPr>
            <a:xfrm>
              <a:off x="3918083" y="1610215"/>
              <a:ext cx="198899" cy="198899"/>
            </a:xfrm>
            <a:prstGeom prst="ellipse">
              <a:avLst/>
            </a:prstGeom>
            <a:grpFill/>
            <a:ln>
              <a:noFill/>
            </a:ln>
          </p:spPr>
          <p:txBody>
            <a:bodyPr lIns="121900" tIns="121900" rIns="121900" bIns="121900" anchor="ctr" anchorCtr="0">
              <a:noAutofit/>
            </a:bodyPr>
            <a:lstStyle/>
            <a:p>
              <a:endParaRPr sz="2400"/>
            </a:p>
          </p:txBody>
        </p:sp>
      </p:grpSp>
      <p:sp>
        <p:nvSpPr>
          <p:cNvPr id="136" name="Shape 136" descr="Background pointer shape in timeline graphic"/>
          <p:cNvSpPr/>
          <p:nvPr/>
        </p:nvSpPr>
        <p:spPr>
          <a:xfrm>
            <a:off x="4892007" y="2932847"/>
            <a:ext cx="1944176" cy="964657"/>
          </a:xfrm>
          <a:prstGeom prst="chevron">
            <a:avLst>
              <a:gd name="adj" fmla="val 50000"/>
            </a:avLst>
          </a:prstGeom>
          <a:solidFill>
            <a:schemeClr val="accent6">
              <a:lumMod val="50000"/>
            </a:schemeClr>
          </a:solidFill>
          <a:ln w="9525" cap="flat" cmpd="sng">
            <a:solidFill>
              <a:schemeClr val="lt1"/>
            </a:solidFill>
            <a:prstDash val="solid"/>
            <a:round/>
            <a:headEnd type="none" w="med" len="med"/>
            <a:tailEnd type="none" w="med" len="med"/>
          </a:ln>
        </p:spPr>
        <p:txBody>
          <a:bodyPr lIns="162500" tIns="162500" rIns="162500" bIns="162500" anchor="ctr" anchorCtr="0">
            <a:noAutofit/>
          </a:bodyPr>
          <a:lstStyle/>
          <a:p>
            <a:pPr algn="ctr">
              <a:buClr>
                <a:srgbClr val="000000"/>
              </a:buClr>
            </a:pPr>
            <a:endParaRPr sz="1733">
              <a:solidFill>
                <a:srgbClr val="FFFFFF"/>
              </a:solidFill>
              <a:latin typeface="Lato"/>
              <a:ea typeface="Lato"/>
              <a:cs typeface="Lato"/>
              <a:sym typeface="Lato"/>
            </a:endParaRPr>
          </a:p>
        </p:txBody>
      </p:sp>
      <p:grpSp>
        <p:nvGrpSpPr>
          <p:cNvPr id="138" name="Shape 138"/>
          <p:cNvGrpSpPr/>
          <p:nvPr/>
        </p:nvGrpSpPr>
        <p:grpSpPr>
          <a:xfrm>
            <a:off x="5647890" y="3909530"/>
            <a:ext cx="265199" cy="791540"/>
            <a:chOff x="5958946" y="2938957"/>
            <a:chExt cx="198899" cy="593655"/>
          </a:xfrm>
          <a:solidFill>
            <a:schemeClr val="accent6">
              <a:lumMod val="50000"/>
            </a:schemeClr>
          </a:solidFill>
        </p:grpSpPr>
        <p:cxnSp>
          <p:nvCxnSpPr>
            <p:cNvPr id="139" name="Shape 139"/>
            <p:cNvCxnSpPr/>
            <p:nvPr/>
          </p:nvCxnSpPr>
          <p:spPr>
            <a:xfrm rot="10800000">
              <a:off x="6058408" y="2938957"/>
              <a:ext cx="0" cy="554700"/>
            </a:xfrm>
            <a:prstGeom prst="straightConnector1">
              <a:avLst/>
            </a:prstGeom>
            <a:grpFill/>
            <a:ln w="9525" cap="flat" cmpd="sng">
              <a:solidFill>
                <a:schemeClr val="dk2"/>
              </a:solidFill>
              <a:prstDash val="solid"/>
              <a:round/>
              <a:headEnd type="none" w="lg" len="lg"/>
              <a:tailEnd type="none" w="lg" len="lg"/>
            </a:ln>
          </p:spPr>
        </p:cxnSp>
        <p:sp>
          <p:nvSpPr>
            <p:cNvPr id="140" name="Shape 140"/>
            <p:cNvSpPr/>
            <p:nvPr/>
          </p:nvSpPr>
          <p:spPr>
            <a:xfrm rot="10800000" flipH="1">
              <a:off x="5958946" y="3333713"/>
              <a:ext cx="198899" cy="198899"/>
            </a:xfrm>
            <a:prstGeom prst="ellipse">
              <a:avLst/>
            </a:prstGeom>
            <a:grpFill/>
            <a:ln>
              <a:noFill/>
            </a:ln>
          </p:spPr>
          <p:txBody>
            <a:bodyPr lIns="121900" tIns="121900" rIns="121900" bIns="121900" anchor="ctr" anchorCtr="0">
              <a:noAutofit/>
            </a:bodyPr>
            <a:lstStyle/>
            <a:p>
              <a:endParaRPr sz="2400"/>
            </a:p>
          </p:txBody>
        </p:sp>
      </p:grpSp>
      <p:sp>
        <p:nvSpPr>
          <p:cNvPr id="142" name="Shape 142" descr="Background pointer shape in timeline graphic"/>
          <p:cNvSpPr/>
          <p:nvPr/>
        </p:nvSpPr>
        <p:spPr>
          <a:xfrm>
            <a:off x="7865326" y="2951079"/>
            <a:ext cx="1971436" cy="933055"/>
          </a:xfrm>
          <a:prstGeom prst="chevron">
            <a:avLst>
              <a:gd name="adj" fmla="val 50000"/>
            </a:avLst>
          </a:prstGeom>
          <a:solidFill>
            <a:schemeClr val="accent6">
              <a:lumMod val="50000"/>
            </a:schemeClr>
          </a:solidFill>
          <a:ln w="9525" cap="flat" cmpd="sng">
            <a:solidFill>
              <a:schemeClr val="lt1"/>
            </a:solidFill>
            <a:prstDash val="solid"/>
            <a:round/>
            <a:headEnd type="none" w="med" len="med"/>
            <a:tailEnd type="none" w="med" len="med"/>
          </a:ln>
        </p:spPr>
        <p:txBody>
          <a:bodyPr lIns="162500" tIns="162500" rIns="162500" bIns="162500" anchor="ctr" anchorCtr="0">
            <a:noAutofit/>
          </a:bodyPr>
          <a:lstStyle/>
          <a:p>
            <a:pPr algn="ctr">
              <a:buClr>
                <a:srgbClr val="000000"/>
              </a:buClr>
            </a:pPr>
            <a:endParaRPr sz="1733">
              <a:solidFill>
                <a:srgbClr val="FFFFFF"/>
              </a:solidFill>
              <a:latin typeface="Lato"/>
              <a:ea typeface="Lato"/>
              <a:cs typeface="Lato"/>
              <a:sym typeface="Lato"/>
            </a:endParaRPr>
          </a:p>
        </p:txBody>
      </p:sp>
      <p:grpSp>
        <p:nvGrpSpPr>
          <p:cNvPr id="144" name="Shape 144"/>
          <p:cNvGrpSpPr/>
          <p:nvPr/>
        </p:nvGrpSpPr>
        <p:grpSpPr>
          <a:xfrm>
            <a:off x="7196833" y="2292766"/>
            <a:ext cx="265199" cy="791541"/>
            <a:chOff x="3918083" y="1610215"/>
            <a:chExt cx="198899" cy="593656"/>
          </a:xfrm>
          <a:solidFill>
            <a:schemeClr val="accent6">
              <a:lumMod val="50000"/>
            </a:schemeClr>
          </a:solidFill>
        </p:grpSpPr>
        <p:cxnSp>
          <p:nvCxnSpPr>
            <p:cNvPr id="145" name="Shape 145"/>
            <p:cNvCxnSpPr/>
            <p:nvPr/>
          </p:nvCxnSpPr>
          <p:spPr>
            <a:xfrm>
              <a:off x="4017546" y="1649171"/>
              <a:ext cx="0" cy="554700"/>
            </a:xfrm>
            <a:prstGeom prst="straightConnector1">
              <a:avLst/>
            </a:prstGeom>
            <a:grpFill/>
            <a:ln w="9525" cap="flat" cmpd="sng">
              <a:solidFill>
                <a:schemeClr val="dk2"/>
              </a:solidFill>
              <a:prstDash val="solid"/>
              <a:round/>
              <a:headEnd type="none" w="lg" len="lg"/>
              <a:tailEnd type="none" w="lg" len="lg"/>
            </a:ln>
          </p:spPr>
        </p:cxnSp>
        <p:sp>
          <p:nvSpPr>
            <p:cNvPr id="146" name="Shape 146"/>
            <p:cNvSpPr/>
            <p:nvPr/>
          </p:nvSpPr>
          <p:spPr>
            <a:xfrm>
              <a:off x="3918083" y="1610215"/>
              <a:ext cx="198899" cy="198899"/>
            </a:xfrm>
            <a:prstGeom prst="ellipse">
              <a:avLst/>
            </a:prstGeom>
            <a:grpFill/>
            <a:ln>
              <a:noFill/>
            </a:ln>
          </p:spPr>
          <p:txBody>
            <a:bodyPr lIns="121900" tIns="121900" rIns="121900" bIns="121900" anchor="ctr" anchorCtr="0">
              <a:noAutofit/>
            </a:bodyPr>
            <a:lstStyle/>
            <a:p>
              <a:endParaRPr sz="2400"/>
            </a:p>
          </p:txBody>
        </p:sp>
      </p:grpSp>
      <p:sp>
        <p:nvSpPr>
          <p:cNvPr id="32" name="Shape 135"/>
          <p:cNvSpPr txBox="1">
            <a:spLocks/>
          </p:cNvSpPr>
          <p:nvPr/>
        </p:nvSpPr>
        <p:spPr>
          <a:xfrm>
            <a:off x="1182215" y="5075283"/>
            <a:ext cx="2728935" cy="915219"/>
          </a:xfrm>
          <a:prstGeom prst="rect">
            <a:avLst/>
          </a:prstGeom>
        </p:spPr>
        <p:txBody>
          <a:bodyPr vert="horz"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spcBef>
                <a:spcPts val="0"/>
              </a:spcBef>
              <a:buFont typeface="Wingdings 3" charset="2"/>
              <a:buNone/>
            </a:pPr>
            <a:r>
              <a:rPr lang="en" dirty="0" smtClean="0"/>
              <a:t>Questionnaire completed by parents</a:t>
            </a:r>
            <a:endParaRPr lang="en" dirty="0"/>
          </a:p>
        </p:txBody>
      </p:sp>
      <p:sp>
        <p:nvSpPr>
          <p:cNvPr id="33" name="Shape 142" descr="Background pointer shape in timeline graphic"/>
          <p:cNvSpPr/>
          <p:nvPr/>
        </p:nvSpPr>
        <p:spPr>
          <a:xfrm>
            <a:off x="6317464" y="2946219"/>
            <a:ext cx="1993906" cy="937915"/>
          </a:xfrm>
          <a:prstGeom prst="chevron">
            <a:avLst>
              <a:gd name="adj" fmla="val 50000"/>
            </a:avLst>
          </a:prstGeom>
          <a:solidFill>
            <a:schemeClr val="accent6">
              <a:lumMod val="50000"/>
            </a:schemeClr>
          </a:solidFill>
          <a:ln w="9525" cap="flat" cmpd="sng">
            <a:solidFill>
              <a:schemeClr val="lt1"/>
            </a:solidFill>
            <a:prstDash val="solid"/>
            <a:round/>
            <a:headEnd type="none" w="med" len="med"/>
            <a:tailEnd type="none" w="med" len="med"/>
          </a:ln>
        </p:spPr>
        <p:txBody>
          <a:bodyPr lIns="162500" tIns="162500" rIns="162500" bIns="162500" anchor="ctr" anchorCtr="0">
            <a:noAutofit/>
          </a:bodyPr>
          <a:lstStyle/>
          <a:p>
            <a:pPr algn="ctr">
              <a:buClr>
                <a:srgbClr val="000000"/>
              </a:buClr>
            </a:pPr>
            <a:r>
              <a:rPr lang="en-GB" sz="1400" b="1" dirty="0" smtClean="0">
                <a:solidFill>
                  <a:srgbClr val="FFFFFF"/>
                </a:solidFill>
                <a:latin typeface="Lato"/>
                <a:ea typeface="Lato"/>
                <a:cs typeface="Lato"/>
                <a:sym typeface="Lato"/>
              </a:rPr>
              <a:t>4.01. 21 onwards</a:t>
            </a:r>
            <a:endParaRPr sz="1400" b="1" dirty="0">
              <a:solidFill>
                <a:srgbClr val="FFFFFF"/>
              </a:solidFill>
              <a:latin typeface="Lato"/>
              <a:ea typeface="Lato"/>
              <a:cs typeface="Lato"/>
              <a:sym typeface="Lato"/>
            </a:endParaRPr>
          </a:p>
        </p:txBody>
      </p:sp>
      <p:grpSp>
        <p:nvGrpSpPr>
          <p:cNvPr id="34" name="Shape 138"/>
          <p:cNvGrpSpPr/>
          <p:nvPr/>
        </p:nvGrpSpPr>
        <p:grpSpPr>
          <a:xfrm>
            <a:off x="8482805" y="3880605"/>
            <a:ext cx="265199" cy="791540"/>
            <a:chOff x="5958946" y="2938957"/>
            <a:chExt cx="198899" cy="593655"/>
          </a:xfrm>
          <a:solidFill>
            <a:schemeClr val="accent6">
              <a:lumMod val="50000"/>
            </a:schemeClr>
          </a:solidFill>
        </p:grpSpPr>
        <p:cxnSp>
          <p:nvCxnSpPr>
            <p:cNvPr id="35" name="Shape 139"/>
            <p:cNvCxnSpPr/>
            <p:nvPr/>
          </p:nvCxnSpPr>
          <p:spPr>
            <a:xfrm rot="10800000">
              <a:off x="6058408" y="2938957"/>
              <a:ext cx="0" cy="554700"/>
            </a:xfrm>
            <a:prstGeom prst="straightConnector1">
              <a:avLst/>
            </a:prstGeom>
            <a:grpFill/>
            <a:ln w="9525" cap="flat" cmpd="sng">
              <a:solidFill>
                <a:schemeClr val="dk2"/>
              </a:solidFill>
              <a:prstDash val="solid"/>
              <a:round/>
              <a:headEnd type="none" w="lg" len="lg"/>
              <a:tailEnd type="none" w="lg" len="lg"/>
            </a:ln>
          </p:spPr>
        </p:cxnSp>
        <p:sp>
          <p:nvSpPr>
            <p:cNvPr id="36" name="Shape 140"/>
            <p:cNvSpPr/>
            <p:nvPr/>
          </p:nvSpPr>
          <p:spPr>
            <a:xfrm rot="10800000" flipH="1">
              <a:off x="5958946" y="3333713"/>
              <a:ext cx="198899" cy="198899"/>
            </a:xfrm>
            <a:prstGeom prst="ellipse">
              <a:avLst/>
            </a:prstGeom>
            <a:grpFill/>
            <a:ln>
              <a:noFill/>
            </a:ln>
          </p:spPr>
          <p:txBody>
            <a:bodyPr lIns="121900" tIns="121900" rIns="121900" bIns="121900" anchor="ctr" anchorCtr="0">
              <a:noAutofit/>
            </a:bodyPr>
            <a:lstStyle/>
            <a:p>
              <a:endParaRPr sz="2400"/>
            </a:p>
          </p:txBody>
        </p:sp>
      </p:grpSp>
      <p:sp>
        <p:nvSpPr>
          <p:cNvPr id="37" name="Shape 142" descr="Background pointer shape in timeline graphic"/>
          <p:cNvSpPr/>
          <p:nvPr/>
        </p:nvSpPr>
        <p:spPr>
          <a:xfrm>
            <a:off x="9264958" y="2951079"/>
            <a:ext cx="1971436" cy="933055"/>
          </a:xfrm>
          <a:prstGeom prst="chevron">
            <a:avLst>
              <a:gd name="adj" fmla="val 50000"/>
            </a:avLst>
          </a:prstGeom>
          <a:solidFill>
            <a:schemeClr val="accent6">
              <a:lumMod val="50000"/>
            </a:schemeClr>
          </a:solidFill>
          <a:ln w="9525" cap="flat" cmpd="sng">
            <a:solidFill>
              <a:schemeClr val="lt1"/>
            </a:solidFill>
            <a:prstDash val="solid"/>
            <a:round/>
            <a:headEnd type="none" w="med" len="med"/>
            <a:tailEnd type="none" w="med" len="med"/>
          </a:ln>
        </p:spPr>
        <p:txBody>
          <a:bodyPr lIns="162500" tIns="162500" rIns="162500" bIns="162500" anchor="ctr" anchorCtr="0">
            <a:noAutofit/>
          </a:bodyPr>
          <a:lstStyle/>
          <a:p>
            <a:pPr algn="ctr">
              <a:buClr>
                <a:srgbClr val="000000"/>
              </a:buClr>
            </a:pPr>
            <a:endParaRPr sz="1733">
              <a:solidFill>
                <a:srgbClr val="FFFFFF"/>
              </a:solidFill>
              <a:latin typeface="Lato"/>
              <a:ea typeface="Lato"/>
              <a:cs typeface="Lato"/>
              <a:sym typeface="Lato"/>
            </a:endParaRPr>
          </a:p>
        </p:txBody>
      </p:sp>
      <p:grpSp>
        <p:nvGrpSpPr>
          <p:cNvPr id="39" name="Shape 144"/>
          <p:cNvGrpSpPr/>
          <p:nvPr/>
        </p:nvGrpSpPr>
        <p:grpSpPr>
          <a:xfrm>
            <a:off x="10107437" y="2198895"/>
            <a:ext cx="265199" cy="791541"/>
            <a:chOff x="3918083" y="1610215"/>
            <a:chExt cx="198899" cy="593656"/>
          </a:xfrm>
          <a:solidFill>
            <a:schemeClr val="accent6">
              <a:lumMod val="50000"/>
            </a:schemeClr>
          </a:solidFill>
        </p:grpSpPr>
        <p:cxnSp>
          <p:nvCxnSpPr>
            <p:cNvPr id="40" name="Shape 145"/>
            <p:cNvCxnSpPr/>
            <p:nvPr/>
          </p:nvCxnSpPr>
          <p:spPr>
            <a:xfrm>
              <a:off x="4017546" y="1649171"/>
              <a:ext cx="0" cy="554700"/>
            </a:xfrm>
            <a:prstGeom prst="straightConnector1">
              <a:avLst/>
            </a:prstGeom>
            <a:grpFill/>
            <a:ln w="9525" cap="flat" cmpd="sng">
              <a:solidFill>
                <a:schemeClr val="dk2"/>
              </a:solidFill>
              <a:prstDash val="solid"/>
              <a:round/>
              <a:headEnd type="none" w="lg" len="lg"/>
              <a:tailEnd type="none" w="lg" len="lg"/>
            </a:ln>
          </p:spPr>
        </p:cxnSp>
        <p:sp>
          <p:nvSpPr>
            <p:cNvPr id="41" name="Shape 146"/>
            <p:cNvSpPr/>
            <p:nvPr/>
          </p:nvSpPr>
          <p:spPr>
            <a:xfrm>
              <a:off x="3918083" y="1610215"/>
              <a:ext cx="198899" cy="198899"/>
            </a:xfrm>
            <a:prstGeom prst="ellipse">
              <a:avLst/>
            </a:prstGeom>
            <a:grpFill/>
            <a:ln>
              <a:noFill/>
            </a:ln>
          </p:spPr>
          <p:txBody>
            <a:bodyPr lIns="121900" tIns="121900" rIns="121900" bIns="121900" anchor="ctr" anchorCtr="0">
              <a:noAutofit/>
            </a:bodyPr>
            <a:lstStyle/>
            <a:p>
              <a:endParaRPr sz="2400"/>
            </a:p>
          </p:txBody>
        </p:sp>
      </p:grpSp>
      <p:sp>
        <p:nvSpPr>
          <p:cNvPr id="2" name="TextBox 1"/>
          <p:cNvSpPr txBox="1"/>
          <p:nvPr/>
        </p:nvSpPr>
        <p:spPr>
          <a:xfrm>
            <a:off x="5334225" y="3084307"/>
            <a:ext cx="1187788" cy="584775"/>
          </a:xfrm>
          <a:prstGeom prst="rect">
            <a:avLst/>
          </a:prstGeom>
          <a:noFill/>
        </p:spPr>
        <p:txBody>
          <a:bodyPr wrap="square" rtlCol="0">
            <a:spAutoFit/>
          </a:bodyPr>
          <a:lstStyle/>
          <a:p>
            <a:r>
              <a:rPr lang="en-GB" sz="1600" b="1" dirty="0" smtClean="0">
                <a:solidFill>
                  <a:schemeClr val="bg1"/>
                </a:solidFill>
              </a:rPr>
              <a:t>18.12.20 – 5.01.21</a:t>
            </a:r>
            <a:endParaRPr lang="en-GB" sz="1600" b="1" dirty="0">
              <a:solidFill>
                <a:schemeClr val="bg1"/>
              </a:solidFill>
            </a:endParaRPr>
          </a:p>
        </p:txBody>
      </p:sp>
      <p:sp>
        <p:nvSpPr>
          <p:cNvPr id="43" name="Shape 125"/>
          <p:cNvSpPr txBox="1">
            <a:spLocks/>
          </p:cNvSpPr>
          <p:nvPr/>
        </p:nvSpPr>
        <p:spPr>
          <a:xfrm>
            <a:off x="7949169" y="3029406"/>
            <a:ext cx="1752600" cy="626533"/>
          </a:xfrm>
          <a:prstGeom prst="rect">
            <a:avLst/>
          </a:prstGeom>
        </p:spPr>
        <p:txBody>
          <a:bodyPr vert="horz"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spcBef>
                <a:spcPts val="0"/>
              </a:spcBef>
              <a:buFont typeface="Wingdings 3" charset="2"/>
              <a:buNone/>
            </a:pPr>
            <a:r>
              <a:rPr lang="en" b="1" dirty="0" smtClean="0">
                <a:solidFill>
                  <a:schemeClr val="lt1"/>
                </a:solidFill>
              </a:rPr>
              <a:t>11.01.20-29.01.21</a:t>
            </a:r>
            <a:endParaRPr lang="en" b="1" dirty="0">
              <a:solidFill>
                <a:schemeClr val="lt1"/>
              </a:solidFill>
            </a:endParaRPr>
          </a:p>
        </p:txBody>
      </p:sp>
      <p:sp>
        <p:nvSpPr>
          <p:cNvPr id="44" name="Shape 135"/>
          <p:cNvSpPr txBox="1">
            <a:spLocks/>
          </p:cNvSpPr>
          <p:nvPr/>
        </p:nvSpPr>
        <p:spPr>
          <a:xfrm>
            <a:off x="8748004" y="1113749"/>
            <a:ext cx="2834915" cy="1179017"/>
          </a:xfrm>
          <a:prstGeom prst="rect">
            <a:avLst/>
          </a:prstGeom>
        </p:spPr>
        <p:txBody>
          <a:bodyPr vert="horz"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spcBef>
                <a:spcPts val="0"/>
              </a:spcBef>
              <a:buFont typeface="Wingdings 3" charset="2"/>
              <a:buNone/>
            </a:pPr>
            <a:r>
              <a:rPr lang="en" sz="1600" dirty="0" smtClean="0"/>
              <a:t>Mock exam results &amp; intervention where appropriate</a:t>
            </a:r>
            <a:endParaRPr lang="en" sz="1600" dirty="0"/>
          </a:p>
        </p:txBody>
      </p:sp>
      <p:sp>
        <p:nvSpPr>
          <p:cNvPr id="45" name="Shape 125"/>
          <p:cNvSpPr txBox="1">
            <a:spLocks/>
          </p:cNvSpPr>
          <p:nvPr/>
        </p:nvSpPr>
        <p:spPr>
          <a:xfrm>
            <a:off x="9363736" y="3029406"/>
            <a:ext cx="1752600" cy="626533"/>
          </a:xfrm>
          <a:prstGeom prst="rect">
            <a:avLst/>
          </a:prstGeom>
        </p:spPr>
        <p:txBody>
          <a:bodyPr vert="horz"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spcBef>
                <a:spcPts val="0"/>
              </a:spcBef>
              <a:buFont typeface="Wingdings 3" charset="2"/>
              <a:buNone/>
            </a:pPr>
            <a:r>
              <a:rPr lang="en" b="1" dirty="0" smtClean="0">
                <a:solidFill>
                  <a:schemeClr val="lt1"/>
                </a:solidFill>
              </a:rPr>
              <a:t>February 2021</a:t>
            </a:r>
            <a:endParaRPr lang="en" b="1" dirty="0">
              <a:solidFill>
                <a:schemeClr val="lt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7446174"/>
      </p:ext>
    </p:extLst>
  </p:cSld>
  <p:clrMapOvr>
    <a:masterClrMapping/>
  </p:clrMapOvr>
  <mc:AlternateContent xmlns:mc="http://schemas.openxmlformats.org/markup-compatibility/2006" xmlns:p14="http://schemas.microsoft.com/office/powerpoint/2010/main">
    <mc:Choice Requires="p14">
      <p:transition spd="slow" p14:dur="2000" advTm="134624"/>
    </mc:Choice>
    <mc:Fallback xmlns="">
      <p:transition spd="slow" advTm="13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2" name="Rectangle 1"/>
          <p:cNvSpPr/>
          <p:nvPr/>
        </p:nvSpPr>
        <p:spPr>
          <a:xfrm>
            <a:off x="2899954" y="6139543"/>
            <a:ext cx="9039497" cy="58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Shape 153"/>
          <p:cNvSpPr txBox="1">
            <a:spLocks noGrp="1"/>
          </p:cNvSpPr>
          <p:nvPr>
            <p:ph type="title"/>
          </p:nvPr>
        </p:nvSpPr>
        <p:spPr>
          <a:xfrm>
            <a:off x="1690874" y="805252"/>
            <a:ext cx="8428799" cy="847199"/>
          </a:xfrm>
          <a:prstGeom prst="rect">
            <a:avLst/>
          </a:prstGeom>
        </p:spPr>
        <p:txBody>
          <a:bodyPr vert="horz" lIns="121900" tIns="121900" rIns="121900" bIns="121900" rtlCol="0" anchor="t" anchorCtr="0">
            <a:noAutofit/>
          </a:bodyPr>
          <a:lstStyle/>
          <a:p>
            <a:r>
              <a:rPr lang="en" dirty="0"/>
              <a:t>Intervention Options</a:t>
            </a:r>
          </a:p>
        </p:txBody>
      </p:sp>
      <p:sp>
        <p:nvSpPr>
          <p:cNvPr id="154" name="Shape 154"/>
          <p:cNvSpPr txBox="1">
            <a:spLocks noGrp="1"/>
          </p:cNvSpPr>
          <p:nvPr>
            <p:ph type="body" idx="1"/>
          </p:nvPr>
        </p:nvSpPr>
        <p:spPr>
          <a:xfrm>
            <a:off x="244812" y="3095897"/>
            <a:ext cx="7044262" cy="3632031"/>
          </a:xfrm>
          <a:prstGeom prst="rect">
            <a:avLst/>
          </a:prstGeom>
        </p:spPr>
        <p:txBody>
          <a:bodyPr vert="horz" lIns="121900" tIns="121900" rIns="121900" bIns="121900" rtlCol="0" anchor="t" anchorCtr="0">
            <a:noAutofit/>
          </a:bodyPr>
          <a:lstStyle/>
          <a:p>
            <a:pPr>
              <a:spcAft>
                <a:spcPts val="2133"/>
              </a:spcAft>
              <a:buNone/>
            </a:pPr>
            <a:r>
              <a:rPr lang="en" sz="2400" b="1" dirty="0" smtClean="0">
                <a:solidFill>
                  <a:schemeClr val="dk1"/>
                </a:solidFill>
              </a:rPr>
              <a:t>Who will intervention be aimed at?</a:t>
            </a:r>
          </a:p>
          <a:p>
            <a:pPr>
              <a:spcAft>
                <a:spcPts val="2133"/>
              </a:spcAft>
              <a:buNone/>
            </a:pPr>
            <a:r>
              <a:rPr lang="en" sz="2133" dirty="0" smtClean="0"/>
              <a:t>Individuals showing signs of difficulty coping with:</a:t>
            </a:r>
          </a:p>
          <a:p>
            <a:pPr marL="609585" indent="-440256">
              <a:spcAft>
                <a:spcPts val="1600"/>
              </a:spcAft>
            </a:pPr>
            <a:r>
              <a:rPr lang="en" sz="2133" dirty="0" smtClean="0"/>
              <a:t>Stress</a:t>
            </a:r>
          </a:p>
          <a:p>
            <a:pPr marL="609585" indent="-440256">
              <a:spcAft>
                <a:spcPts val="1600"/>
              </a:spcAft>
            </a:pPr>
            <a:r>
              <a:rPr lang="en" sz="2133" dirty="0" smtClean="0"/>
              <a:t>Workload</a:t>
            </a:r>
          </a:p>
          <a:p>
            <a:pPr marL="609585" indent="-440256">
              <a:spcAft>
                <a:spcPts val="1600"/>
              </a:spcAft>
            </a:pPr>
            <a:r>
              <a:rPr lang="en" sz="2133" dirty="0" smtClean="0"/>
              <a:t>Focus in class</a:t>
            </a:r>
            <a:endParaRPr lang="en" sz="2133" dirty="0"/>
          </a:p>
          <a:p>
            <a:pPr marL="609585" indent="-440256">
              <a:spcAft>
                <a:spcPts val="1600"/>
              </a:spcAft>
            </a:pPr>
            <a:r>
              <a:rPr lang="en" sz="2133" dirty="0" smtClean="0"/>
              <a:t>Completion of independent work to target level standard</a:t>
            </a:r>
            <a:endParaRPr lang="en" sz="2133" dirty="0"/>
          </a:p>
        </p:txBody>
      </p:sp>
      <p:sp>
        <p:nvSpPr>
          <p:cNvPr id="155" name="Shape 155"/>
          <p:cNvSpPr txBox="1">
            <a:spLocks noGrp="1"/>
          </p:cNvSpPr>
          <p:nvPr>
            <p:ph type="body" idx="2"/>
          </p:nvPr>
        </p:nvSpPr>
        <p:spPr>
          <a:xfrm>
            <a:off x="7156678" y="3012709"/>
            <a:ext cx="4882332" cy="4003200"/>
          </a:xfrm>
          <a:prstGeom prst="rect">
            <a:avLst/>
          </a:prstGeom>
        </p:spPr>
        <p:txBody>
          <a:bodyPr vert="horz" lIns="121900" tIns="121900" rIns="121900" bIns="121900" rtlCol="0" anchor="t" anchorCtr="0">
            <a:noAutofit/>
          </a:bodyPr>
          <a:lstStyle/>
          <a:p>
            <a:pPr>
              <a:spcAft>
                <a:spcPts val="2133"/>
              </a:spcAft>
              <a:buNone/>
            </a:pPr>
            <a:r>
              <a:rPr lang="en" sz="2400" b="1" dirty="0">
                <a:solidFill>
                  <a:schemeClr val="dk1"/>
                </a:solidFill>
              </a:rPr>
              <a:t>Subject Intervention</a:t>
            </a:r>
          </a:p>
          <a:p>
            <a:pPr marL="609585" indent="-440256">
              <a:spcAft>
                <a:spcPts val="1600"/>
              </a:spcAft>
            </a:pPr>
            <a:r>
              <a:rPr lang="en" sz="2133" dirty="0"/>
              <a:t>Meeting with teacher and/or subject leader.</a:t>
            </a:r>
          </a:p>
          <a:p>
            <a:pPr marL="609585" indent="-440256">
              <a:spcAft>
                <a:spcPts val="1600"/>
              </a:spcAft>
            </a:pPr>
            <a:r>
              <a:rPr lang="en" sz="2133" dirty="0"/>
              <a:t>Subject report</a:t>
            </a:r>
          </a:p>
          <a:p>
            <a:pPr marL="609585" indent="-440256">
              <a:spcAft>
                <a:spcPts val="1600"/>
              </a:spcAft>
            </a:pPr>
            <a:r>
              <a:rPr lang="en" sz="2133" dirty="0" smtClean="0"/>
              <a:t>Tutor report</a:t>
            </a:r>
          </a:p>
          <a:p>
            <a:pPr marL="609585" indent="-440256">
              <a:spcAft>
                <a:spcPts val="1600"/>
              </a:spcAft>
            </a:pPr>
            <a:r>
              <a:rPr lang="en" sz="2133" dirty="0" smtClean="0">
                <a:solidFill>
                  <a:schemeClr val="tx1"/>
                </a:solidFill>
              </a:rPr>
              <a:t>Action plan with parents</a:t>
            </a:r>
            <a:endParaRPr lang="en" sz="2133" dirty="0">
              <a:solidFill>
                <a:schemeClr val="tx1"/>
              </a:solidFill>
            </a:endParaRPr>
          </a:p>
        </p:txBody>
      </p:sp>
      <p:sp>
        <p:nvSpPr>
          <p:cNvPr id="6" name="Shape 155"/>
          <p:cNvSpPr txBox="1">
            <a:spLocks/>
          </p:cNvSpPr>
          <p:nvPr/>
        </p:nvSpPr>
        <p:spPr>
          <a:xfrm>
            <a:off x="0" y="2172334"/>
            <a:ext cx="11810548" cy="1080317"/>
          </a:xfrm>
          <a:prstGeom prst="rect">
            <a:avLst/>
          </a:prstGeom>
        </p:spPr>
        <p:txBody>
          <a:bodyPr vert="horz" lIns="121900" tIns="121900" rIns="121900" bIns="121900" rtlCol="0" anchor="t" anchorCtr="0">
            <a:noAutofit/>
          </a:bodyPr>
          <a:lstStyle>
            <a:lvl1pPr marL="342900" lvl="0" indent="-342900" algn="l" defTabSz="457200" rtl="0" eaLnBrk="1" latinLnBrk="0" hangingPunct="1">
              <a:spcBef>
                <a:spcPts val="0"/>
              </a:spcBef>
              <a:spcAft>
                <a:spcPts val="0"/>
              </a:spcAft>
              <a:buClr>
                <a:schemeClr val="accent1"/>
              </a:buClr>
              <a:buSzPct val="100000"/>
              <a:buFont typeface="Wingdings 3" charset="2"/>
              <a:buChar char=""/>
              <a:defRPr sz="1867" b="0" i="0" kern="1200">
                <a:solidFill>
                  <a:schemeClr val="tx1">
                    <a:lumMod val="75000"/>
                    <a:lumOff val="25000"/>
                  </a:schemeClr>
                </a:solidFill>
                <a:latin typeface="+mn-lt"/>
                <a:ea typeface="+mn-ea"/>
                <a:cs typeface="+mn-cs"/>
              </a:defRPr>
            </a:lvl1pPr>
            <a:lvl2pPr marL="742950" lvl="1" indent="-285750" algn="l" defTabSz="457200" rtl="0" eaLnBrk="1" latinLnBrk="0" hangingPunct="1">
              <a:spcBef>
                <a:spcPts val="0"/>
              </a:spcBef>
              <a:spcAft>
                <a:spcPts val="0"/>
              </a:spcAft>
              <a:buClr>
                <a:schemeClr val="accent1"/>
              </a:buClr>
              <a:buSzPct val="100000"/>
              <a:buFont typeface="Wingdings 3" charset="2"/>
              <a:buChar char=""/>
              <a:defRPr sz="1600" b="0" i="0" kern="1200">
                <a:solidFill>
                  <a:schemeClr val="tx1">
                    <a:lumMod val="75000"/>
                    <a:lumOff val="25000"/>
                  </a:schemeClr>
                </a:solidFill>
                <a:latin typeface="+mn-lt"/>
                <a:ea typeface="+mn-ea"/>
                <a:cs typeface="+mn-cs"/>
              </a:defRPr>
            </a:lvl2pPr>
            <a:lvl3pPr marL="1143000" lvl="2" indent="-228600" algn="l" defTabSz="457200" rtl="0" eaLnBrk="1" latinLnBrk="0" hangingPunct="1">
              <a:spcBef>
                <a:spcPts val="0"/>
              </a:spcBef>
              <a:spcAft>
                <a:spcPts val="0"/>
              </a:spcAft>
              <a:buClr>
                <a:schemeClr val="accent1"/>
              </a:buClr>
              <a:buSzPct val="100000"/>
              <a:buFont typeface="Wingdings 3" charset="2"/>
              <a:buChar char=""/>
              <a:defRPr sz="1600" b="0" i="0" kern="1200">
                <a:solidFill>
                  <a:schemeClr val="tx1">
                    <a:lumMod val="75000"/>
                    <a:lumOff val="25000"/>
                  </a:schemeClr>
                </a:solidFill>
                <a:latin typeface="+mn-lt"/>
                <a:ea typeface="+mn-ea"/>
                <a:cs typeface="+mn-cs"/>
              </a:defRPr>
            </a:lvl3pPr>
            <a:lvl4pPr marL="1600200" lvl="3" indent="-228600" algn="l" defTabSz="457200" rtl="0" eaLnBrk="1" latinLnBrk="0" hangingPunct="1">
              <a:spcBef>
                <a:spcPts val="0"/>
              </a:spcBef>
              <a:spcAft>
                <a:spcPts val="0"/>
              </a:spcAft>
              <a:buClr>
                <a:schemeClr val="accent1"/>
              </a:buClr>
              <a:buSzPct val="100000"/>
              <a:buFont typeface="Wingdings 3" charset="2"/>
              <a:buChar char=""/>
              <a:defRPr sz="1600" b="0" i="0" kern="1200">
                <a:solidFill>
                  <a:schemeClr val="tx1">
                    <a:lumMod val="75000"/>
                    <a:lumOff val="25000"/>
                  </a:schemeClr>
                </a:solidFill>
                <a:latin typeface="+mn-lt"/>
                <a:ea typeface="+mn-ea"/>
                <a:cs typeface="+mn-cs"/>
              </a:defRPr>
            </a:lvl4pPr>
            <a:lvl5pPr marL="2057400" lvl="4" indent="-228600" algn="l" defTabSz="457200" rtl="0" eaLnBrk="1" latinLnBrk="0" hangingPunct="1">
              <a:spcBef>
                <a:spcPts val="0"/>
              </a:spcBef>
              <a:spcAft>
                <a:spcPts val="0"/>
              </a:spcAft>
              <a:buClr>
                <a:schemeClr val="accent1"/>
              </a:buClr>
              <a:buSzPct val="100000"/>
              <a:buFont typeface="Wingdings 3" charset="2"/>
              <a:buChar char=""/>
              <a:defRPr sz="1600" b="0" i="0" kern="1200">
                <a:solidFill>
                  <a:schemeClr val="tx1">
                    <a:lumMod val="75000"/>
                    <a:lumOff val="25000"/>
                  </a:schemeClr>
                </a:solidFill>
                <a:latin typeface="+mn-lt"/>
                <a:ea typeface="+mn-ea"/>
                <a:cs typeface="+mn-cs"/>
              </a:defRPr>
            </a:lvl5pPr>
            <a:lvl6pPr marL="2514600" lvl="5" indent="-228600" algn="l" defTabSz="457200" rtl="0" eaLnBrk="1" latinLnBrk="0" hangingPunct="1">
              <a:spcBef>
                <a:spcPts val="0"/>
              </a:spcBef>
              <a:spcAft>
                <a:spcPts val="0"/>
              </a:spcAft>
              <a:buClr>
                <a:schemeClr val="accent1"/>
              </a:buClr>
              <a:buSzPct val="100000"/>
              <a:buFont typeface="Wingdings 3" charset="2"/>
              <a:buChar char=""/>
              <a:defRPr sz="1600" b="0" i="0" kern="1200">
                <a:solidFill>
                  <a:schemeClr val="tx1">
                    <a:lumMod val="75000"/>
                    <a:lumOff val="25000"/>
                  </a:schemeClr>
                </a:solidFill>
                <a:latin typeface="+mn-lt"/>
                <a:ea typeface="+mn-ea"/>
                <a:cs typeface="+mn-cs"/>
              </a:defRPr>
            </a:lvl6pPr>
            <a:lvl7pPr marL="2971800" lvl="6" indent="-228600" algn="l" defTabSz="457200" rtl="0" eaLnBrk="1" latinLnBrk="0" hangingPunct="1">
              <a:spcBef>
                <a:spcPts val="0"/>
              </a:spcBef>
              <a:spcAft>
                <a:spcPts val="0"/>
              </a:spcAft>
              <a:buClr>
                <a:schemeClr val="accent1"/>
              </a:buClr>
              <a:buSzPct val="100000"/>
              <a:buFont typeface="Wingdings 3" charset="2"/>
              <a:buChar char=""/>
              <a:defRPr sz="1600" b="0" i="0" kern="1200">
                <a:solidFill>
                  <a:schemeClr val="tx1">
                    <a:lumMod val="75000"/>
                    <a:lumOff val="25000"/>
                  </a:schemeClr>
                </a:solidFill>
                <a:latin typeface="+mn-lt"/>
                <a:ea typeface="+mn-ea"/>
                <a:cs typeface="+mn-cs"/>
              </a:defRPr>
            </a:lvl7pPr>
            <a:lvl8pPr marL="3429000" lvl="7" indent="-228600" algn="l" defTabSz="457200" rtl="0" eaLnBrk="1" latinLnBrk="0" hangingPunct="1">
              <a:spcBef>
                <a:spcPts val="0"/>
              </a:spcBef>
              <a:spcAft>
                <a:spcPts val="0"/>
              </a:spcAft>
              <a:buClr>
                <a:schemeClr val="accent1"/>
              </a:buClr>
              <a:buSzPct val="100000"/>
              <a:buFont typeface="Wingdings 3" charset="2"/>
              <a:buChar char=""/>
              <a:defRPr sz="1600" b="0" i="0" kern="1200">
                <a:solidFill>
                  <a:schemeClr val="tx1">
                    <a:lumMod val="75000"/>
                    <a:lumOff val="25000"/>
                  </a:schemeClr>
                </a:solidFill>
                <a:latin typeface="+mn-lt"/>
                <a:ea typeface="+mn-ea"/>
                <a:cs typeface="+mn-cs"/>
              </a:defRPr>
            </a:lvl8pPr>
            <a:lvl9pPr marL="3886200" lvl="8" indent="-228600" algn="l" defTabSz="457200" rtl="0" eaLnBrk="1" latinLnBrk="0" hangingPunct="1">
              <a:spcBef>
                <a:spcPts val="0"/>
              </a:spcBef>
              <a:spcAft>
                <a:spcPts val="0"/>
              </a:spcAft>
              <a:buClr>
                <a:schemeClr val="accent1"/>
              </a:buClr>
              <a:buSzPct val="100000"/>
              <a:buFont typeface="Wingdings 3" charset="2"/>
              <a:buChar char=""/>
              <a:defRPr sz="1600" b="0" i="0" kern="1200">
                <a:solidFill>
                  <a:schemeClr val="tx1">
                    <a:lumMod val="75000"/>
                    <a:lumOff val="25000"/>
                  </a:schemeClr>
                </a:solidFill>
                <a:latin typeface="+mn-lt"/>
                <a:ea typeface="+mn-ea"/>
                <a:cs typeface="+mn-cs"/>
              </a:defRPr>
            </a:lvl9pPr>
          </a:lstStyle>
          <a:p>
            <a:pPr marL="169329" indent="0">
              <a:spcAft>
                <a:spcPts val="1600"/>
              </a:spcAft>
              <a:buNone/>
            </a:pPr>
            <a:r>
              <a:rPr lang="en" sz="2133" dirty="0" smtClean="0"/>
              <a:t>We recognise that this may be more challenging to deliver; though the needs may be more acute than ever. We need to work very closely to ensure our pupils meet their potential.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6633277"/>
      </p:ext>
    </p:extLst>
  </p:cSld>
  <p:clrMapOvr>
    <a:masterClrMapping/>
  </p:clrMapOvr>
  <mc:AlternateContent xmlns:mc="http://schemas.openxmlformats.org/markup-compatibility/2006" xmlns:p14="http://schemas.microsoft.com/office/powerpoint/2010/main">
    <mc:Choice Requires="p14">
      <p:transition spd="slow" p14:dur="2000" advTm="367238"/>
    </mc:Choice>
    <mc:Fallback xmlns="">
      <p:transition spd="slow" advTm="36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2037739" y="767934"/>
            <a:ext cx="8428799" cy="847199"/>
          </a:xfrm>
          <a:prstGeom prst="rect">
            <a:avLst/>
          </a:prstGeom>
        </p:spPr>
        <p:txBody>
          <a:bodyPr vert="horz" lIns="121900" tIns="121900" rIns="121900" bIns="121900" rtlCol="0" anchor="t" anchorCtr="0">
            <a:noAutofit/>
          </a:bodyPr>
          <a:lstStyle/>
          <a:p>
            <a:pPr>
              <a:buClr>
                <a:schemeClr val="lt1"/>
              </a:buClr>
              <a:buSzPct val="25000"/>
            </a:pPr>
            <a:r>
              <a:rPr lang="en" dirty="0">
                <a:solidFill>
                  <a:schemeClr val="bg1"/>
                </a:solidFill>
                <a:ea typeface="Lato"/>
                <a:cs typeface="Lato"/>
                <a:sym typeface="Lato"/>
              </a:rPr>
              <a:t>Work for success </a:t>
            </a:r>
          </a:p>
          <a:p>
            <a:endParaRPr dirty="0"/>
          </a:p>
        </p:txBody>
      </p:sp>
      <p:sp>
        <p:nvSpPr>
          <p:cNvPr id="161" name="Shape 161"/>
          <p:cNvSpPr txBox="1">
            <a:spLocks noGrp="1"/>
          </p:cNvSpPr>
          <p:nvPr>
            <p:ph type="body" idx="1"/>
          </p:nvPr>
        </p:nvSpPr>
        <p:spPr>
          <a:xfrm>
            <a:off x="378823" y="2458049"/>
            <a:ext cx="11591504" cy="4399951"/>
          </a:xfrm>
          <a:prstGeom prst="rect">
            <a:avLst/>
          </a:prstGeom>
        </p:spPr>
        <p:txBody>
          <a:bodyPr vert="horz" lIns="121900" tIns="121900" rIns="121900" bIns="121900" rtlCol="0" anchor="t" anchorCtr="0">
            <a:noAutofit/>
          </a:bodyPr>
          <a:lstStyle/>
          <a:p>
            <a:pPr marL="457189" indent="-406390">
              <a:buClr>
                <a:srgbClr val="000000"/>
              </a:buClr>
              <a:buSzPct val="100000"/>
              <a:buFont typeface="Lato"/>
              <a:buChar char="•"/>
            </a:pPr>
            <a:r>
              <a:rPr lang="en" sz="2400" dirty="0">
                <a:solidFill>
                  <a:srgbClr val="000000"/>
                </a:solidFill>
              </a:rPr>
              <a:t>Learn from your mistakes – the more you make the more you learn</a:t>
            </a:r>
          </a:p>
          <a:p>
            <a:pPr marL="457189" indent="-406390">
              <a:spcBef>
                <a:spcPts val="640"/>
              </a:spcBef>
              <a:buClr>
                <a:srgbClr val="000000"/>
              </a:buClr>
              <a:buSzPct val="100000"/>
              <a:buFont typeface="Lato"/>
              <a:buChar char="•"/>
            </a:pPr>
            <a:r>
              <a:rPr lang="en" sz="2400" dirty="0">
                <a:solidFill>
                  <a:srgbClr val="000000"/>
                </a:solidFill>
              </a:rPr>
              <a:t>Advice from the teacher – giving you feedback, tells you how to improve</a:t>
            </a:r>
          </a:p>
          <a:p>
            <a:pPr marL="457189" indent="-406390">
              <a:spcBef>
                <a:spcPts val="640"/>
              </a:spcBef>
              <a:buClr>
                <a:srgbClr val="000000"/>
              </a:buClr>
              <a:buSzPct val="100000"/>
              <a:buFont typeface="Lato"/>
              <a:buChar char="•"/>
            </a:pPr>
            <a:r>
              <a:rPr lang="en" sz="2400" dirty="0">
                <a:solidFill>
                  <a:srgbClr val="000000"/>
                </a:solidFill>
              </a:rPr>
              <a:t>Identify what skills are needed for the particular task so you can practice and get good at them</a:t>
            </a:r>
          </a:p>
          <a:p>
            <a:pPr marL="457189" indent="-406390">
              <a:spcBef>
                <a:spcPts val="640"/>
              </a:spcBef>
              <a:buClr>
                <a:srgbClr val="000000"/>
              </a:buClr>
              <a:buSzPct val="100000"/>
              <a:buFont typeface="Lato"/>
              <a:buChar char="•"/>
            </a:pPr>
            <a:r>
              <a:rPr lang="en" sz="2400" dirty="0">
                <a:solidFill>
                  <a:srgbClr val="000000"/>
                </a:solidFill>
              </a:rPr>
              <a:t>Practice and </a:t>
            </a:r>
            <a:r>
              <a:rPr lang="en" sz="2400" dirty="0" smtClean="0">
                <a:solidFill>
                  <a:srgbClr val="000000"/>
                </a:solidFill>
              </a:rPr>
              <a:t>improve</a:t>
            </a:r>
          </a:p>
          <a:p>
            <a:pPr marL="457189" indent="-406390">
              <a:spcBef>
                <a:spcPts val="640"/>
              </a:spcBef>
              <a:buClr>
                <a:srgbClr val="000000"/>
              </a:buClr>
              <a:buSzPct val="100000"/>
              <a:buFont typeface="Lato"/>
              <a:buChar char="•"/>
            </a:pPr>
            <a:r>
              <a:rPr lang="en" sz="2400" dirty="0" smtClean="0">
                <a:solidFill>
                  <a:srgbClr val="000000"/>
                </a:solidFill>
              </a:rPr>
              <a:t>Take responsibilty for your own learning</a:t>
            </a:r>
          </a:p>
          <a:p>
            <a:pPr marL="457189" indent="-406390">
              <a:spcBef>
                <a:spcPts val="640"/>
              </a:spcBef>
              <a:buClr>
                <a:srgbClr val="000000"/>
              </a:buClr>
              <a:buSzPct val="100000"/>
              <a:buFont typeface="Lato"/>
              <a:buChar char="•"/>
            </a:pPr>
            <a:r>
              <a:rPr lang="en" sz="2400" dirty="0" smtClean="0">
                <a:solidFill>
                  <a:srgbClr val="000000"/>
                </a:solidFill>
              </a:rPr>
              <a:t>Organisation </a:t>
            </a:r>
            <a:endParaRPr lang="en" sz="2400" dirty="0">
              <a:solidFill>
                <a:srgbClr val="000000"/>
              </a:solidFill>
            </a:endParaRPr>
          </a:p>
          <a:p>
            <a:pPr marL="457189" indent="-406390">
              <a:spcBef>
                <a:spcPts val="640"/>
              </a:spcBef>
              <a:buSzPct val="100000"/>
              <a:buFont typeface="Lato"/>
              <a:buChar char="•"/>
            </a:pPr>
            <a:r>
              <a:rPr lang="en" sz="2400" dirty="0"/>
              <a:t>In sport you haven’t got time to think about what stroke you are going to return the serve, so you have to train your reflexes so it is done automatically, but this reflex has to be trained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2313268"/>
      </p:ext>
    </p:extLst>
  </p:cSld>
  <p:clrMapOvr>
    <a:masterClrMapping/>
  </p:clrMapOvr>
  <mc:AlternateContent xmlns:mc="http://schemas.openxmlformats.org/markup-compatibility/2006" xmlns:p14="http://schemas.microsoft.com/office/powerpoint/2010/main">
    <mc:Choice Requires="p14">
      <p:transition spd="slow" p14:dur="2000" advTm="176893"/>
    </mc:Choice>
    <mc:Fallback xmlns="">
      <p:transition spd="slow" advTm="17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196009" y="676494"/>
            <a:ext cx="8428799" cy="847199"/>
          </a:xfrm>
          <a:prstGeom prst="rect">
            <a:avLst/>
          </a:prstGeom>
        </p:spPr>
        <p:txBody>
          <a:bodyPr vert="horz" lIns="121900" tIns="121900" rIns="121900" bIns="121900" rtlCol="0" anchor="t" anchorCtr="0">
            <a:noAutofit/>
          </a:bodyPr>
          <a:lstStyle/>
          <a:p>
            <a:pPr algn="ctr"/>
            <a:r>
              <a:rPr lang="en" dirty="0">
                <a:solidFill>
                  <a:schemeClr val="bg1"/>
                </a:solidFill>
                <a:ea typeface="Lato"/>
                <a:cs typeface="Lato"/>
                <a:sym typeface="Lato"/>
              </a:rPr>
              <a:t>Time Management</a:t>
            </a:r>
          </a:p>
          <a:p>
            <a:endParaRPr dirty="0"/>
          </a:p>
        </p:txBody>
      </p:sp>
      <p:sp>
        <p:nvSpPr>
          <p:cNvPr id="167" name="Shape 167"/>
          <p:cNvSpPr txBox="1">
            <a:spLocks noGrp="1"/>
          </p:cNvSpPr>
          <p:nvPr>
            <p:ph type="body" idx="1"/>
          </p:nvPr>
        </p:nvSpPr>
        <p:spPr>
          <a:xfrm>
            <a:off x="378823" y="2415083"/>
            <a:ext cx="11263459" cy="4003200"/>
          </a:xfrm>
          <a:prstGeom prst="rect">
            <a:avLst/>
          </a:prstGeom>
        </p:spPr>
        <p:txBody>
          <a:bodyPr vert="horz" lIns="121900" tIns="121900" rIns="121900" bIns="121900" rtlCol="0" anchor="t" anchorCtr="0">
            <a:noAutofit/>
          </a:bodyPr>
          <a:lstStyle/>
          <a:p>
            <a:pPr marL="457189" indent="-406390">
              <a:buClr>
                <a:srgbClr val="000000"/>
              </a:buClr>
              <a:buSzPct val="100000"/>
              <a:buFont typeface="Lato"/>
              <a:buChar char="•"/>
            </a:pPr>
            <a:r>
              <a:rPr lang="en" sz="2800" b="1" u="sng" dirty="0">
                <a:solidFill>
                  <a:srgbClr val="000000"/>
                </a:solidFill>
              </a:rPr>
              <a:t>Prioritise</a:t>
            </a:r>
            <a:r>
              <a:rPr lang="en" sz="2800" dirty="0">
                <a:solidFill>
                  <a:srgbClr val="000000"/>
                </a:solidFill>
              </a:rPr>
              <a:t> using to do lists – do the most important things first; each day create a list of five things that you need to finish that day; go through your list and see which is the most important</a:t>
            </a:r>
          </a:p>
          <a:p>
            <a:pPr marL="457189" indent="-406390">
              <a:spcBef>
                <a:spcPts val="640"/>
              </a:spcBef>
              <a:buClr>
                <a:srgbClr val="000000"/>
              </a:buClr>
              <a:buSzPct val="100000"/>
              <a:buFont typeface="Lato"/>
              <a:buChar char="•"/>
            </a:pPr>
            <a:r>
              <a:rPr lang="en" sz="2800" b="1" u="sng" dirty="0">
                <a:solidFill>
                  <a:srgbClr val="000000"/>
                </a:solidFill>
              </a:rPr>
              <a:t>Stop time wasting </a:t>
            </a:r>
            <a:r>
              <a:rPr lang="en" sz="2800" dirty="0">
                <a:solidFill>
                  <a:srgbClr val="000000"/>
                </a:solidFill>
              </a:rPr>
              <a:t>– think of the consequences of studying at the last minute; ask yourself ‘Do I really want that to happen?’</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end="11191.3832"/>
                </p14:media>
              </p:ext>
            </p:extLst>
          </p:nvPr>
        </p:nvPicPr>
        <p:blipFill>
          <a:blip r:embed="rId5"/>
          <a:stretch>
            <a:fillRect/>
          </a:stretch>
        </p:blipFill>
        <p:spPr>
          <a:xfrm>
            <a:off x="11413246" y="6032500"/>
            <a:ext cx="562853" cy="562853"/>
          </a:xfrm>
          <a:prstGeom prst="rect">
            <a:avLst/>
          </a:prstGeom>
        </p:spPr>
      </p:pic>
    </p:spTree>
    <p:extLst>
      <p:ext uri="{BB962C8B-B14F-4D97-AF65-F5344CB8AC3E}">
        <p14:creationId xmlns:p14="http://schemas.microsoft.com/office/powerpoint/2010/main" val="1795987444"/>
      </p:ext>
    </p:extLst>
  </p:cSld>
  <p:clrMapOvr>
    <a:masterClrMapping/>
  </p:clrMapOvr>
  <mc:AlternateContent xmlns:mc="http://schemas.openxmlformats.org/markup-compatibility/2006" xmlns:p14="http://schemas.microsoft.com/office/powerpoint/2010/main">
    <mc:Choice Requires="p14">
      <p:transition spd="slow" p14:dur="2000" advTm="109916"/>
    </mc:Choice>
    <mc:Fallback xmlns="">
      <p:transition spd="slow" advTm="10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ctrTitle" idx="4294967295"/>
          </p:nvPr>
        </p:nvSpPr>
        <p:spPr>
          <a:xfrm>
            <a:off x="425928" y="545865"/>
            <a:ext cx="9580221" cy="1471083"/>
          </a:xfrm>
          <a:prstGeom prst="rect">
            <a:avLst/>
          </a:prstGeom>
          <a:noFill/>
          <a:ln>
            <a:noFill/>
          </a:ln>
        </p:spPr>
        <p:txBody>
          <a:bodyPr vert="horz" lIns="121900" tIns="60933" rIns="121900" bIns="60933" rtlCol="0" anchor="t" anchorCtr="0">
            <a:noAutofit/>
          </a:bodyPr>
          <a:lstStyle/>
          <a:p>
            <a:pPr algn="ctr">
              <a:spcBef>
                <a:spcPts val="0"/>
              </a:spcBef>
              <a:buClr>
                <a:schemeClr val="lt1"/>
              </a:buClr>
              <a:buSzPct val="25000"/>
            </a:pPr>
            <a:r>
              <a:rPr lang="en" dirty="0">
                <a:ea typeface="Lato"/>
                <a:cs typeface="Lato"/>
                <a:sym typeface="Lato"/>
              </a:rPr>
              <a:t>Good results depend on what students do at </a:t>
            </a:r>
            <a:r>
              <a:rPr lang="en" dirty="0" smtClean="0">
                <a:ea typeface="Lato"/>
                <a:cs typeface="Lato"/>
                <a:sym typeface="Lato"/>
              </a:rPr>
              <a:t>home</a:t>
            </a:r>
            <a:r>
              <a:rPr lang="en" dirty="0">
                <a:ea typeface="Lato"/>
                <a:cs typeface="Lato"/>
                <a:sym typeface="Lato"/>
              </a:rPr>
              <a:t> </a:t>
            </a:r>
            <a:r>
              <a:rPr lang="en" dirty="0" smtClean="0">
                <a:ea typeface="Lato"/>
                <a:cs typeface="Lato"/>
                <a:sym typeface="Lato"/>
              </a:rPr>
              <a:t>– starting from now.</a:t>
            </a:r>
            <a:endParaRPr lang="en" dirty="0">
              <a:ea typeface="Lato"/>
              <a:cs typeface="Lato"/>
              <a:sym typeface="Lato"/>
            </a:endParaRPr>
          </a:p>
        </p:txBody>
      </p:sp>
      <p:sp>
        <p:nvSpPr>
          <p:cNvPr id="173" name="Shape 173"/>
          <p:cNvSpPr txBox="1">
            <a:spLocks noGrp="1"/>
          </p:cNvSpPr>
          <p:nvPr>
            <p:ph type="subTitle" idx="4294967295"/>
          </p:nvPr>
        </p:nvSpPr>
        <p:spPr>
          <a:xfrm>
            <a:off x="817813" y="2962761"/>
            <a:ext cx="10272184" cy="2040467"/>
          </a:xfrm>
          <a:prstGeom prst="rect">
            <a:avLst/>
          </a:prstGeom>
          <a:noFill/>
          <a:ln>
            <a:noFill/>
          </a:ln>
        </p:spPr>
        <p:txBody>
          <a:bodyPr vert="horz" lIns="121900" tIns="60933" rIns="121900" bIns="60933" rtlCol="0" anchor="t" anchorCtr="0">
            <a:noAutofit/>
          </a:bodyPr>
          <a:lstStyle/>
          <a:p>
            <a:pPr algn="ctr">
              <a:lnSpc>
                <a:spcPct val="80000"/>
              </a:lnSpc>
              <a:spcBef>
                <a:spcPts val="0"/>
              </a:spcBef>
              <a:buNone/>
            </a:pPr>
            <a:r>
              <a:rPr lang="en" sz="4000" b="1" dirty="0">
                <a:latin typeface="Lato"/>
                <a:ea typeface="Lato"/>
                <a:cs typeface="Lato"/>
                <a:sym typeface="Lato"/>
              </a:rPr>
              <a:t>Your support, encouragement and interest can make a spectacular difference to your child’s motivation and ability to cope with the academic and organisational demands of Year 11.</a:t>
            </a:r>
          </a:p>
          <a:p>
            <a:pPr marL="457189" indent="-457189">
              <a:lnSpc>
                <a:spcPct val="80000"/>
              </a:lnSpc>
              <a:spcBef>
                <a:spcPts val="725"/>
              </a:spcBef>
              <a:buClr>
                <a:schemeClr val="dk1"/>
              </a:buClr>
              <a:buSzPct val="151111"/>
              <a:buNone/>
            </a:pPr>
            <a:endParaRPr sz="2400" dirty="0">
              <a:latin typeface="Lato"/>
              <a:ea typeface="Lato"/>
              <a:cs typeface="Lato"/>
              <a:sym typeface="Lato"/>
            </a:endParaRP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10986.7573"/>
                </p14:media>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1877216"/>
      </p:ext>
    </p:extLst>
  </p:cSld>
  <p:clrMapOvr>
    <a:masterClrMapping/>
  </p:clrMapOvr>
  <mc:AlternateContent xmlns:mc="http://schemas.openxmlformats.org/markup-compatibility/2006" xmlns:p14="http://schemas.microsoft.com/office/powerpoint/2010/main">
    <mc:Choice Requires="p14">
      <p:transition spd="slow" p14:dur="2000" advTm="41271"/>
    </mc:Choice>
    <mc:Fallback xmlns="">
      <p:transition spd="slow" advTm="4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359D0BECFF654F9A5AAD723A0112A6" ma:contentTypeVersion="13" ma:contentTypeDescription="Create a new document." ma:contentTypeScope="" ma:versionID="1faa19bb530dcbdb73e307d8701319ab">
  <xsd:schema xmlns:xsd="http://www.w3.org/2001/XMLSchema" xmlns:xs="http://www.w3.org/2001/XMLSchema" xmlns:p="http://schemas.microsoft.com/office/2006/metadata/properties" xmlns:ns3="e830e74e-91d7-4c2a-9599-b6d11902cfe7" xmlns:ns4="c2fdf362-605e-441a-a4f2-626c0061d8ab" targetNamespace="http://schemas.microsoft.com/office/2006/metadata/properties" ma:root="true" ma:fieldsID="539d44231f4b3475d731127c1e1d6ba1" ns3:_="" ns4:_="">
    <xsd:import namespace="e830e74e-91d7-4c2a-9599-b6d11902cfe7"/>
    <xsd:import namespace="c2fdf362-605e-441a-a4f2-626c0061d8a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30e74e-91d7-4c2a-9599-b6d11902cfe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fdf362-605e-441a-a4f2-626c0061d8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F1E347-9B31-4624-AC36-6C7FFD2E16ED}">
  <ds:schemaRefs>
    <ds:schemaRef ds:uri="http://schemas.microsoft.com/sharepoint/v3/contenttype/forms"/>
  </ds:schemaRefs>
</ds:datastoreItem>
</file>

<file path=customXml/itemProps2.xml><?xml version="1.0" encoding="utf-8"?>
<ds:datastoreItem xmlns:ds="http://schemas.openxmlformats.org/officeDocument/2006/customXml" ds:itemID="{56C837FF-081A-40DC-8961-C0558D2D2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30e74e-91d7-4c2a-9599-b6d11902cfe7"/>
    <ds:schemaRef ds:uri="c2fdf362-605e-441a-a4f2-626c0061d8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8EF100-1405-44EC-BBC9-5626DED6B3AF}">
  <ds:schemaRefs>
    <ds:schemaRef ds:uri="http://purl.org/dc/terms/"/>
    <ds:schemaRef ds:uri="e830e74e-91d7-4c2a-9599-b6d11902cfe7"/>
    <ds:schemaRef ds:uri="http://schemas.microsoft.com/office/2006/documentManagement/types"/>
    <ds:schemaRef ds:uri="http://purl.org/dc/elements/1.1/"/>
    <ds:schemaRef ds:uri="http://schemas.microsoft.com/office/2006/metadata/properties"/>
    <ds:schemaRef ds:uri="http://schemas.microsoft.com/office/infopath/2007/PartnerControls"/>
    <ds:schemaRef ds:uri="c2fdf362-605e-441a-a4f2-626c0061d8ab"/>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TM02900722[[fn=Ion Boardroom]]</Template>
  <TotalTime>372</TotalTime>
  <Words>960</Words>
  <Application>Microsoft Office PowerPoint</Application>
  <PresentationFormat>Widescreen</PresentationFormat>
  <Paragraphs>134</Paragraphs>
  <Slides>16</Slides>
  <Notes>16</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Eater</vt:lpstr>
      <vt:lpstr>Lato</vt:lpstr>
      <vt:lpstr>Wingdings 3</vt:lpstr>
      <vt:lpstr>Ion Boardroom</vt:lpstr>
      <vt:lpstr>Year 11: Difficult is worth doing</vt:lpstr>
      <vt:lpstr>This presentation aims to guide and support our students and families to prepare for GCSE</vt:lpstr>
      <vt:lpstr>Where are we now?</vt:lpstr>
      <vt:lpstr>PowerPoint Presentation</vt:lpstr>
      <vt:lpstr>PowerPoint Presentation</vt:lpstr>
      <vt:lpstr>Intervention Options</vt:lpstr>
      <vt:lpstr>Work for success  </vt:lpstr>
      <vt:lpstr>Time Management </vt:lpstr>
      <vt:lpstr>Good results depend on what students do at home – starting from now.</vt:lpstr>
      <vt:lpstr>Do</vt:lpstr>
      <vt:lpstr>PowerPoint Presentation</vt:lpstr>
      <vt:lpstr>PowerPoint Presentation</vt:lpstr>
      <vt:lpstr>Study environment</vt:lpstr>
      <vt:lpstr>Next steps</vt:lpstr>
      <vt:lpstr>Top tips for after this meeting</vt:lpstr>
      <vt:lpstr>Remember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Mooney</dc:creator>
  <cp:lastModifiedBy>Zoe Mottershaw</cp:lastModifiedBy>
  <cp:revision>25</cp:revision>
  <dcterms:created xsi:type="dcterms:W3CDTF">2020-10-09T07:17:17Z</dcterms:created>
  <dcterms:modified xsi:type="dcterms:W3CDTF">2020-12-14T14:26:05Z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0x010100E4359D0BECFF654F9A5AAD723A0112A6</vt:lpwstr>
  </property>
</Properties>
</file>