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62" r:id="rId2"/>
    <p:sldId id="264" r:id="rId3"/>
    <p:sldId id="259" r:id="rId4"/>
    <p:sldId id="260" r:id="rId5"/>
    <p:sldId id="258" r:id="rId6"/>
    <p:sldId id="261" r:id="rId7"/>
    <p:sldId id="263"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E905F98-B39B-4080-82B3-54B739670ED4}" type="datetimeFigureOut">
              <a:rPr lang="en-GB" smtClean="0"/>
              <a:t>17/03/2021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AB30A65-8F8F-4ADB-9560-0437F9AEBFDE}" type="slidenum">
              <a:rPr lang="en-GB" smtClean="0"/>
              <a:t>‹#›</a:t>
            </a:fld>
            <a:endParaRPr lang="en-GB"/>
          </a:p>
        </p:txBody>
      </p:sp>
    </p:spTree>
    <p:extLst>
      <p:ext uri="{BB962C8B-B14F-4D97-AF65-F5344CB8AC3E}">
        <p14:creationId xmlns:p14="http://schemas.microsoft.com/office/powerpoint/2010/main" val="13198743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0DF946-9DC6-49A0-9CDA-46805FC30F90}"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410193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DF946-9DC6-49A0-9CDA-46805FC30F90}"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167124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DF946-9DC6-49A0-9CDA-46805FC30F90}"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139828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DF946-9DC6-49A0-9CDA-46805FC30F90}"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145179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0DF946-9DC6-49A0-9CDA-46805FC30F90}"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140171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0DF946-9DC6-49A0-9CDA-46805FC30F90}"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96747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0DF946-9DC6-49A0-9CDA-46805FC30F90}" type="datetimeFigureOut">
              <a:rPr lang="en-GB" smtClean="0"/>
              <a:t>17/03/2021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115384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0DF946-9DC6-49A0-9CDA-46805FC30F90}" type="datetimeFigureOut">
              <a:rPr lang="en-GB" smtClean="0"/>
              <a:t>17/03/2021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67906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DF946-9DC6-49A0-9CDA-46805FC30F90}" type="datetimeFigureOut">
              <a:rPr lang="en-GB" smtClean="0"/>
              <a:t>17/03/2021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208744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0DF946-9DC6-49A0-9CDA-46805FC30F90}"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236579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0DF946-9DC6-49A0-9CDA-46805FC30F90}"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2ABF3-21B3-49F4-A20A-A2B1C0B9BE09}" type="slidenum">
              <a:rPr lang="en-GB" smtClean="0"/>
              <a:t>‹#›</a:t>
            </a:fld>
            <a:endParaRPr lang="en-GB"/>
          </a:p>
        </p:txBody>
      </p:sp>
    </p:spTree>
    <p:extLst>
      <p:ext uri="{BB962C8B-B14F-4D97-AF65-F5344CB8AC3E}">
        <p14:creationId xmlns:p14="http://schemas.microsoft.com/office/powerpoint/2010/main" val="234181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DF946-9DC6-49A0-9CDA-46805FC30F90}" type="datetimeFigureOut">
              <a:rPr lang="en-GB" smtClean="0"/>
              <a:t>17/03/2021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2ABF3-21B3-49F4-A20A-A2B1C0B9BE09}" type="slidenum">
              <a:rPr lang="en-GB" smtClean="0"/>
              <a:t>‹#›</a:t>
            </a:fld>
            <a:endParaRPr lang="en-GB"/>
          </a:p>
        </p:txBody>
      </p:sp>
    </p:spTree>
    <p:extLst>
      <p:ext uri="{BB962C8B-B14F-4D97-AF65-F5344CB8AC3E}">
        <p14:creationId xmlns:p14="http://schemas.microsoft.com/office/powerpoint/2010/main" val="361330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502" y="100502"/>
            <a:ext cx="9144000" cy="2387600"/>
          </a:xfrm>
        </p:spPr>
        <p:txBody>
          <a:bodyPr>
            <a:normAutofit/>
          </a:bodyPr>
          <a:lstStyle/>
          <a:p>
            <a:r>
              <a:rPr lang="en-GB" sz="8000" b="1" u="sng" dirty="0" smtClean="0"/>
              <a:t>GCSE PE Edexcel (1-9)</a:t>
            </a:r>
            <a:br>
              <a:rPr lang="en-GB" sz="8000" b="1" u="sng" dirty="0" smtClean="0"/>
            </a:br>
            <a:r>
              <a:rPr lang="en-GB" sz="8000" b="1" u="sng" dirty="0" smtClean="0"/>
              <a:t>Course Information</a:t>
            </a:r>
            <a:endParaRPr lang="en-GB" sz="8000" b="1" u="sng" dirty="0"/>
          </a:p>
        </p:txBody>
      </p:sp>
      <p:sp>
        <p:nvSpPr>
          <p:cNvPr id="4" name="TextBox 3"/>
          <p:cNvSpPr txBox="1"/>
          <p:nvPr/>
        </p:nvSpPr>
        <p:spPr>
          <a:xfrm>
            <a:off x="290083" y="2642139"/>
            <a:ext cx="11410394" cy="1631216"/>
          </a:xfrm>
          <a:prstGeom prst="rect">
            <a:avLst/>
          </a:prstGeom>
          <a:noFill/>
          <a:ln w="76200">
            <a:solidFill>
              <a:srgbClr val="00B0F0"/>
            </a:solidFill>
          </a:ln>
        </p:spPr>
        <p:txBody>
          <a:bodyPr wrap="square" rtlCol="0">
            <a:spAutoFit/>
          </a:bodyPr>
          <a:lstStyle/>
          <a:p>
            <a:r>
              <a:rPr lang="en-GB" sz="2000" b="1" u="sng" dirty="0" smtClean="0"/>
              <a:t>This course starts in September of year 10 and is completed in May of Year 11</a:t>
            </a:r>
          </a:p>
          <a:p>
            <a:endParaRPr lang="en-GB" sz="2000" dirty="0"/>
          </a:p>
          <a:p>
            <a:r>
              <a:rPr lang="en-GB" sz="2000" dirty="0" smtClean="0"/>
              <a:t>Students will learn the course content of 6 units through well planned differentiated tasks. Their knowledge will be assessed throughout each unit in a form of end of topic tests. Each student will received in depth feedback on how to improve their understanding.</a:t>
            </a:r>
            <a:endParaRPr lang="en-GB" sz="2000" dirty="0"/>
          </a:p>
        </p:txBody>
      </p:sp>
      <p:sp>
        <p:nvSpPr>
          <p:cNvPr id="5" name="TextBox 4"/>
          <p:cNvSpPr txBox="1"/>
          <p:nvPr/>
        </p:nvSpPr>
        <p:spPr>
          <a:xfrm flipH="1">
            <a:off x="392540" y="4427392"/>
            <a:ext cx="11273924" cy="2246769"/>
          </a:xfrm>
          <a:prstGeom prst="rect">
            <a:avLst/>
          </a:prstGeom>
          <a:noFill/>
          <a:ln w="76200">
            <a:solidFill>
              <a:srgbClr val="FF0000"/>
            </a:solidFill>
          </a:ln>
        </p:spPr>
        <p:txBody>
          <a:bodyPr wrap="square" rtlCol="0">
            <a:spAutoFit/>
          </a:bodyPr>
          <a:lstStyle/>
          <a:p>
            <a:r>
              <a:rPr lang="en-GB" sz="2000" b="1" u="sng" dirty="0" smtClean="0"/>
              <a:t>Formal assessment:</a:t>
            </a:r>
          </a:p>
          <a:p>
            <a:endParaRPr lang="en-GB" sz="2000" b="1" u="sng" dirty="0" smtClean="0"/>
          </a:p>
          <a:p>
            <a:r>
              <a:rPr lang="en-GB" sz="2000" dirty="0" smtClean="0"/>
              <a:t>-    </a:t>
            </a:r>
            <a:r>
              <a:rPr lang="en-GB" sz="2000" u="sng" dirty="0" smtClean="0"/>
              <a:t>2 exams </a:t>
            </a:r>
            <a:r>
              <a:rPr lang="en-GB" sz="2000" dirty="0" smtClean="0"/>
              <a:t>in May of Year 11 which includes a range of work from years 10 and 11.</a:t>
            </a:r>
          </a:p>
          <a:p>
            <a:pPr marL="285750" indent="-285750">
              <a:buFontTx/>
              <a:buChar char="-"/>
            </a:pPr>
            <a:r>
              <a:rPr lang="en-GB" sz="2000" u="sng" dirty="0" smtClean="0"/>
              <a:t>1 Practical Assessment </a:t>
            </a:r>
            <a:r>
              <a:rPr lang="en-GB" sz="2000" dirty="0" smtClean="0"/>
              <a:t>in Year 11. Each student will select 3 sports (1 individual sport, 1 team sport and 1 team OR individual sport) from a set list of sports given by Edexcel  where they will be assessed against a criteria.</a:t>
            </a:r>
          </a:p>
          <a:p>
            <a:pPr marL="285750" indent="-285750">
              <a:buFontTx/>
              <a:buChar char="-"/>
            </a:pPr>
            <a:r>
              <a:rPr lang="en-GB" sz="2000" u="sng" dirty="0" smtClean="0"/>
              <a:t>1 coursework: </a:t>
            </a:r>
            <a:r>
              <a:rPr lang="en-GB" sz="2000" dirty="0" smtClean="0"/>
              <a:t>Personal Exercise Programme (PEP) A 6 week training programme.</a:t>
            </a:r>
            <a:endParaRPr lang="en-GB" sz="2000" dirty="0"/>
          </a:p>
        </p:txBody>
      </p:sp>
    </p:spTree>
    <p:extLst>
      <p:ext uri="{BB962C8B-B14F-4D97-AF65-F5344CB8AC3E}">
        <p14:creationId xmlns:p14="http://schemas.microsoft.com/office/powerpoint/2010/main" val="325097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416" y="0"/>
            <a:ext cx="8352692" cy="1325563"/>
          </a:xfrm>
        </p:spPr>
        <p:txBody>
          <a:bodyPr/>
          <a:lstStyle/>
          <a:p>
            <a:r>
              <a:rPr lang="en-GB" b="1" u="sng" dirty="0" smtClean="0"/>
              <a:t>What will the students be learning?</a:t>
            </a:r>
            <a:endParaRPr lang="en-GB" b="1" u="sng" dirty="0"/>
          </a:p>
        </p:txBody>
      </p:sp>
      <p:sp>
        <p:nvSpPr>
          <p:cNvPr id="3" name="Content Placeholder 2"/>
          <p:cNvSpPr>
            <a:spLocks noGrp="1"/>
          </p:cNvSpPr>
          <p:nvPr>
            <p:ph idx="1"/>
          </p:nvPr>
        </p:nvSpPr>
        <p:spPr>
          <a:xfrm>
            <a:off x="203940" y="995362"/>
            <a:ext cx="7953907" cy="5530483"/>
          </a:xfrm>
        </p:spPr>
        <p:txBody>
          <a:bodyPr>
            <a:noAutofit/>
          </a:bodyPr>
          <a:lstStyle/>
          <a:p>
            <a:pPr marL="0" indent="0">
              <a:buNone/>
            </a:pPr>
            <a:r>
              <a:rPr lang="en-GB" sz="2400" dirty="0"/>
              <a:t>This GCSE in Physical Education will equip students with the knowledge, understanding, skills and values they need to be able to develop and maintain their performance in physical activities. Students will also gain understanding of how physical activities benefit health, fitness and well-being. </a:t>
            </a:r>
          </a:p>
          <a:p>
            <a:pPr marL="0" indent="0">
              <a:buNone/>
            </a:pPr>
            <a:endParaRPr lang="en-GB" sz="1400" dirty="0" smtClean="0"/>
          </a:p>
          <a:p>
            <a:pPr marL="0" indent="0">
              <a:buNone/>
            </a:pPr>
            <a:r>
              <a:rPr lang="en-GB" sz="1800" b="1" u="sng" dirty="0" smtClean="0"/>
              <a:t>The </a:t>
            </a:r>
            <a:r>
              <a:rPr lang="en-GB" sz="1800" b="1" u="sng" dirty="0"/>
              <a:t>aims and objectives of this qualification are to enable students to: </a:t>
            </a:r>
            <a:endParaRPr lang="en-GB" sz="1800" b="1" u="sng" dirty="0" smtClean="0"/>
          </a:p>
          <a:p>
            <a:pPr marL="0" indent="0">
              <a:buNone/>
            </a:pPr>
            <a:r>
              <a:rPr lang="en-GB" sz="1600" dirty="0" smtClean="0"/>
              <a:t>● </a:t>
            </a:r>
            <a:r>
              <a:rPr lang="en-GB" sz="1600" dirty="0"/>
              <a:t>develop theoretical knowledge and understanding of the factors that underpin physical activity and sport and use this knowledge and understanding to improve performance </a:t>
            </a:r>
            <a:endParaRPr lang="en-GB" sz="1600" dirty="0" smtClean="0"/>
          </a:p>
          <a:p>
            <a:pPr marL="0" indent="0">
              <a:buNone/>
            </a:pPr>
            <a:r>
              <a:rPr lang="en-GB" sz="1600" dirty="0" smtClean="0"/>
              <a:t>● </a:t>
            </a:r>
            <a:r>
              <a:rPr lang="en-GB" sz="1600" dirty="0"/>
              <a:t>understand how the physiological and psychological state affects performance in physical activity and sport </a:t>
            </a:r>
            <a:endParaRPr lang="en-GB" sz="1600" dirty="0" smtClean="0"/>
          </a:p>
          <a:p>
            <a:pPr marL="0" indent="0">
              <a:buNone/>
            </a:pPr>
            <a:r>
              <a:rPr lang="en-GB" sz="1600" dirty="0" smtClean="0"/>
              <a:t>● </a:t>
            </a:r>
            <a:r>
              <a:rPr lang="en-GB" sz="1600" dirty="0"/>
              <a:t>perform effectively in different physical activities by developing skills and techniques and selecting and using tactics, strategies and/or compositional ideas </a:t>
            </a:r>
            <a:endParaRPr lang="en-GB" sz="1600" dirty="0" smtClean="0"/>
          </a:p>
          <a:p>
            <a:pPr marL="0" indent="0">
              <a:buNone/>
            </a:pPr>
            <a:r>
              <a:rPr lang="en-GB" sz="1600" dirty="0" smtClean="0"/>
              <a:t>● </a:t>
            </a:r>
            <a:r>
              <a:rPr lang="en-GB" sz="1600" dirty="0"/>
              <a:t>develop their ability to analyse and evaluate to improve performance in physical activity and sport </a:t>
            </a:r>
            <a:endParaRPr lang="en-GB" sz="1600" dirty="0" smtClean="0"/>
          </a:p>
          <a:p>
            <a:pPr marL="0" indent="0">
              <a:buNone/>
            </a:pPr>
            <a:r>
              <a:rPr lang="en-GB" sz="1600" dirty="0" smtClean="0"/>
              <a:t>● </a:t>
            </a:r>
            <a:r>
              <a:rPr lang="en-GB" sz="1600" dirty="0"/>
              <a:t>understand the contribution that physical activity and sport make to health, fitness and well-being </a:t>
            </a:r>
            <a:endParaRPr lang="en-GB" sz="1600" dirty="0" smtClean="0"/>
          </a:p>
          <a:p>
            <a:pPr marL="0" indent="0">
              <a:buNone/>
            </a:pPr>
            <a:r>
              <a:rPr lang="en-GB" sz="1600" dirty="0" smtClean="0"/>
              <a:t>● </a:t>
            </a:r>
            <a:r>
              <a:rPr lang="en-GB" sz="1600" dirty="0"/>
              <a:t>understand the key socio-cultural influences that can affect people’s involvement in physical activity and </a:t>
            </a:r>
            <a:r>
              <a:rPr lang="en-GB" sz="1600" dirty="0" smtClean="0"/>
              <a:t>sport.</a:t>
            </a:r>
            <a:endParaRPr lang="en-GB" sz="1600" dirty="0"/>
          </a:p>
        </p:txBody>
      </p:sp>
      <p:pic>
        <p:nvPicPr>
          <p:cNvPr id="4" name="Picture 2" descr="Tallest female handballers - HANDBALL123.COM"/>
          <p:cNvPicPr>
            <a:picLocks noChangeAspect="1" noChangeArrowheads="1"/>
          </p:cNvPicPr>
          <p:nvPr/>
        </p:nvPicPr>
        <p:blipFill rotWithShape="1">
          <a:blip r:embed="rId2">
            <a:extLst>
              <a:ext uri="{28A0092B-C50C-407E-A947-70E740481C1C}">
                <a14:useLocalDpi xmlns:a14="http://schemas.microsoft.com/office/drawing/2010/main" val="0"/>
              </a:ext>
            </a:extLst>
          </a:blip>
          <a:srcRect r="36496" b="6290"/>
          <a:stretch/>
        </p:blipFill>
        <p:spPr bwMode="auto">
          <a:xfrm>
            <a:off x="8410261" y="2342591"/>
            <a:ext cx="3589130" cy="397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2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861" y="2521084"/>
            <a:ext cx="10515600" cy="4884268"/>
          </a:xfrm>
        </p:spPr>
        <p:txBody>
          <a:bodyPr/>
          <a:lstStyle/>
          <a:p>
            <a:pPr marL="0" indent="0">
              <a:buNone/>
            </a:pPr>
            <a:r>
              <a:rPr lang="en-GB" sz="5400" dirty="0"/>
              <a:t>Unit 1: </a:t>
            </a:r>
            <a:r>
              <a:rPr lang="en-GB" sz="5400" dirty="0" smtClean="0"/>
              <a:t>Applied </a:t>
            </a:r>
            <a:r>
              <a:rPr lang="en-GB" sz="5400" dirty="0"/>
              <a:t>anatomy and </a:t>
            </a:r>
            <a:r>
              <a:rPr lang="en-GB" sz="5400" dirty="0" smtClean="0"/>
              <a:t>physiology</a:t>
            </a:r>
          </a:p>
          <a:p>
            <a:pPr marL="0" indent="0">
              <a:buNone/>
            </a:pPr>
            <a:r>
              <a:rPr lang="en-GB" sz="5400" dirty="0" smtClean="0"/>
              <a:t>Unit </a:t>
            </a:r>
            <a:r>
              <a:rPr lang="en-GB" sz="5400" dirty="0"/>
              <a:t>2: Movement </a:t>
            </a:r>
            <a:r>
              <a:rPr lang="en-GB" sz="5400" dirty="0" smtClean="0"/>
              <a:t>Analysis</a:t>
            </a:r>
          </a:p>
          <a:p>
            <a:pPr marL="0" indent="0">
              <a:buNone/>
            </a:pPr>
            <a:r>
              <a:rPr lang="en-GB" sz="5400" dirty="0"/>
              <a:t>Unit 3: Physical </a:t>
            </a:r>
            <a:r>
              <a:rPr lang="en-GB" sz="5400" dirty="0" smtClean="0"/>
              <a:t>Training </a:t>
            </a:r>
          </a:p>
          <a:p>
            <a:pPr marL="0" indent="0">
              <a:buNone/>
            </a:pPr>
            <a:r>
              <a:rPr lang="en-GB" sz="5400" dirty="0" smtClean="0"/>
              <a:t>Unit </a:t>
            </a:r>
            <a:r>
              <a:rPr lang="en-GB" sz="5400" dirty="0"/>
              <a:t>4: Health, fitness and wellbeing</a:t>
            </a:r>
            <a:r>
              <a:rPr lang="en-GB" sz="5400" dirty="0" smtClean="0"/>
              <a:t> </a:t>
            </a:r>
          </a:p>
          <a:p>
            <a:pPr marL="0" indent="0">
              <a:buNone/>
            </a:pPr>
            <a:endParaRPr lang="en-GB" dirty="0"/>
          </a:p>
        </p:txBody>
      </p:sp>
      <p:sp>
        <p:nvSpPr>
          <p:cNvPr id="4" name="Title 1"/>
          <p:cNvSpPr txBox="1">
            <a:spLocks/>
          </p:cNvSpPr>
          <p:nvPr/>
        </p:nvSpPr>
        <p:spPr>
          <a:xfrm>
            <a:off x="2092817" y="280651"/>
            <a:ext cx="6976056" cy="135919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GCSE Physical Education </a:t>
            </a:r>
            <a:br>
              <a:rPr lang="en-GB" b="1" dirty="0" smtClean="0"/>
            </a:br>
            <a:r>
              <a:rPr lang="en-GB" b="1" dirty="0" smtClean="0"/>
              <a:t>Units of work for September 2017</a:t>
            </a:r>
            <a:endParaRPr lang="en-GB" b="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1224"/>
          <a:stretch/>
        </p:blipFill>
        <p:spPr>
          <a:xfrm>
            <a:off x="245447" y="664250"/>
            <a:ext cx="1674904" cy="17151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244" r="13531"/>
          <a:stretch/>
        </p:blipFill>
        <p:spPr>
          <a:xfrm>
            <a:off x="8540071" y="1851383"/>
            <a:ext cx="3490943" cy="3660775"/>
          </a:xfrm>
          <a:prstGeom prst="rect">
            <a:avLst/>
          </a:prstGeom>
        </p:spPr>
      </p:pic>
    </p:spTree>
    <p:extLst>
      <p:ext uri="{BB962C8B-B14F-4D97-AF65-F5344CB8AC3E}">
        <p14:creationId xmlns:p14="http://schemas.microsoft.com/office/powerpoint/2010/main" val="174205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318" y="524859"/>
            <a:ext cx="10515600" cy="4351338"/>
          </a:xfrm>
        </p:spPr>
        <p:txBody>
          <a:bodyPr/>
          <a:lstStyle/>
          <a:p>
            <a:pPr marL="0" indent="0">
              <a:buNone/>
            </a:pPr>
            <a:r>
              <a:rPr lang="en-GB" sz="5400" dirty="0" smtClean="0"/>
              <a:t>Unit 5: Sport Psychology</a:t>
            </a:r>
          </a:p>
          <a:p>
            <a:pPr marL="0" indent="0">
              <a:buNone/>
            </a:pPr>
            <a:r>
              <a:rPr lang="en-GB" sz="5400" dirty="0" smtClean="0"/>
              <a:t>Unit 6: Socio-cultural influences</a:t>
            </a:r>
          </a:p>
          <a:p>
            <a:pPr marL="0" indent="0">
              <a:buNone/>
            </a:pPr>
            <a:r>
              <a:rPr lang="en-GB" sz="5400" dirty="0" smtClean="0"/>
              <a:t>Unit 7: Practical performance and Personal Exercise Programme (PEP)</a:t>
            </a:r>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422"/>
          <a:stretch/>
        </p:blipFill>
        <p:spPr>
          <a:xfrm>
            <a:off x="528034" y="4266736"/>
            <a:ext cx="5370490" cy="21018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8560" y="3872016"/>
            <a:ext cx="3855074" cy="2891306"/>
          </a:xfrm>
          <a:prstGeom prst="rect">
            <a:avLst/>
          </a:prstGeom>
        </p:spPr>
      </p:pic>
    </p:spTree>
    <p:extLst>
      <p:ext uri="{BB962C8B-B14F-4D97-AF65-F5344CB8AC3E}">
        <p14:creationId xmlns:p14="http://schemas.microsoft.com/office/powerpoint/2010/main" val="208156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980" t="24858" r="21275" b="18932"/>
          <a:stretch/>
        </p:blipFill>
        <p:spPr>
          <a:xfrm>
            <a:off x="74791" y="67618"/>
            <a:ext cx="12091510" cy="6725067"/>
          </a:xfrm>
          <a:prstGeom prst="rect">
            <a:avLst/>
          </a:prstGeom>
        </p:spPr>
      </p:pic>
    </p:spTree>
    <p:extLst>
      <p:ext uri="{BB962C8B-B14F-4D97-AF65-F5344CB8AC3E}">
        <p14:creationId xmlns:p14="http://schemas.microsoft.com/office/powerpoint/2010/main" val="280229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476" y="189958"/>
            <a:ext cx="11289244" cy="707886"/>
          </a:xfrm>
          <a:prstGeom prst="rect">
            <a:avLst/>
          </a:prstGeom>
          <a:noFill/>
        </p:spPr>
        <p:txBody>
          <a:bodyPr wrap="none" rtlCol="0">
            <a:spAutoFit/>
          </a:bodyPr>
          <a:lstStyle/>
          <a:p>
            <a:r>
              <a:rPr lang="en-GB" sz="4000" b="1" u="sng" dirty="0" smtClean="0"/>
              <a:t>GCSE PE exam papers- also refer the topic mind map</a:t>
            </a:r>
            <a:endParaRPr lang="en-GB" sz="4000" b="1" u="sng" dirty="0"/>
          </a:p>
        </p:txBody>
      </p:sp>
      <p:sp>
        <p:nvSpPr>
          <p:cNvPr id="5" name="TextBox 4"/>
          <p:cNvSpPr txBox="1"/>
          <p:nvPr/>
        </p:nvSpPr>
        <p:spPr>
          <a:xfrm>
            <a:off x="381616" y="1035884"/>
            <a:ext cx="4536370" cy="1077218"/>
          </a:xfrm>
          <a:prstGeom prst="rect">
            <a:avLst/>
          </a:prstGeom>
          <a:noFill/>
          <a:ln w="76200">
            <a:solidFill>
              <a:srgbClr val="FF0000"/>
            </a:solidFill>
          </a:ln>
        </p:spPr>
        <p:txBody>
          <a:bodyPr wrap="none" rtlCol="0">
            <a:spAutoFit/>
          </a:bodyPr>
          <a:lstStyle/>
          <a:p>
            <a:pPr algn="ctr"/>
            <a:r>
              <a:rPr lang="en-GB" sz="3200" b="1" dirty="0" smtClean="0"/>
              <a:t>Paper 1</a:t>
            </a:r>
          </a:p>
          <a:p>
            <a:pPr algn="ctr"/>
            <a:r>
              <a:rPr lang="en-GB" sz="3200" b="1" dirty="0" smtClean="0"/>
              <a:t>Fitness and Body Systems</a:t>
            </a:r>
            <a:endParaRPr lang="en-GB" sz="3200" b="1" dirty="0"/>
          </a:p>
        </p:txBody>
      </p:sp>
      <p:sp>
        <p:nvSpPr>
          <p:cNvPr id="6" name="TextBox 5"/>
          <p:cNvSpPr txBox="1"/>
          <p:nvPr/>
        </p:nvSpPr>
        <p:spPr>
          <a:xfrm>
            <a:off x="6678694" y="1043517"/>
            <a:ext cx="4331635" cy="1077218"/>
          </a:xfrm>
          <a:prstGeom prst="rect">
            <a:avLst/>
          </a:prstGeom>
          <a:noFill/>
          <a:ln w="76200">
            <a:solidFill>
              <a:srgbClr val="FF0000"/>
            </a:solidFill>
          </a:ln>
        </p:spPr>
        <p:txBody>
          <a:bodyPr wrap="none" rtlCol="0">
            <a:spAutoFit/>
          </a:bodyPr>
          <a:lstStyle/>
          <a:p>
            <a:pPr algn="ctr"/>
            <a:r>
              <a:rPr lang="en-GB" sz="3200" b="1" dirty="0" smtClean="0"/>
              <a:t>Paper 2</a:t>
            </a:r>
          </a:p>
          <a:p>
            <a:pPr algn="ctr"/>
            <a:r>
              <a:rPr lang="en-GB" sz="3200" b="1" dirty="0" smtClean="0"/>
              <a:t>Health and Performance</a:t>
            </a:r>
            <a:endParaRPr lang="en-GB" sz="3200" b="1" dirty="0"/>
          </a:p>
        </p:txBody>
      </p:sp>
      <p:sp>
        <p:nvSpPr>
          <p:cNvPr id="7" name="TextBox 6"/>
          <p:cNvSpPr txBox="1"/>
          <p:nvPr/>
        </p:nvSpPr>
        <p:spPr>
          <a:xfrm>
            <a:off x="381616" y="3109830"/>
            <a:ext cx="5714384" cy="1569660"/>
          </a:xfrm>
          <a:prstGeom prst="rect">
            <a:avLst/>
          </a:prstGeom>
          <a:solidFill>
            <a:schemeClr val="accent1">
              <a:lumMod val="40000"/>
              <a:lumOff val="60000"/>
            </a:schemeClr>
          </a:solidFill>
        </p:spPr>
        <p:txBody>
          <a:bodyPr wrap="square" rtlCol="0">
            <a:spAutoFit/>
          </a:bodyPr>
          <a:lstStyle/>
          <a:p>
            <a:r>
              <a:rPr lang="en-GB" sz="3200" dirty="0" smtClean="0"/>
              <a:t>Applied Anatomy and Physiology</a:t>
            </a:r>
          </a:p>
          <a:p>
            <a:r>
              <a:rPr lang="en-GB" sz="3200" dirty="0" smtClean="0"/>
              <a:t>(CV, Respiratory, skeletal, muscular systems)</a:t>
            </a:r>
            <a:endParaRPr lang="en-GB" sz="3200" dirty="0"/>
          </a:p>
        </p:txBody>
      </p:sp>
      <p:sp>
        <p:nvSpPr>
          <p:cNvPr id="8" name="TextBox 7"/>
          <p:cNvSpPr txBox="1"/>
          <p:nvPr/>
        </p:nvSpPr>
        <p:spPr>
          <a:xfrm>
            <a:off x="480476" y="4955571"/>
            <a:ext cx="3414140" cy="584775"/>
          </a:xfrm>
          <a:prstGeom prst="rect">
            <a:avLst/>
          </a:prstGeom>
          <a:solidFill>
            <a:schemeClr val="accent1">
              <a:lumMod val="40000"/>
              <a:lumOff val="60000"/>
            </a:schemeClr>
          </a:solidFill>
        </p:spPr>
        <p:txBody>
          <a:bodyPr wrap="none" rtlCol="0">
            <a:spAutoFit/>
          </a:bodyPr>
          <a:lstStyle/>
          <a:p>
            <a:r>
              <a:rPr lang="en-GB" sz="3200" dirty="0" smtClean="0"/>
              <a:t>Movement analysis</a:t>
            </a:r>
          </a:p>
        </p:txBody>
      </p:sp>
      <p:sp>
        <p:nvSpPr>
          <p:cNvPr id="9" name="TextBox 8"/>
          <p:cNvSpPr txBox="1"/>
          <p:nvPr/>
        </p:nvSpPr>
        <p:spPr>
          <a:xfrm>
            <a:off x="644104" y="5814162"/>
            <a:ext cx="2881751" cy="584775"/>
          </a:xfrm>
          <a:prstGeom prst="rect">
            <a:avLst/>
          </a:prstGeom>
          <a:solidFill>
            <a:schemeClr val="accent1">
              <a:lumMod val="40000"/>
              <a:lumOff val="60000"/>
            </a:schemeClr>
          </a:solidFill>
        </p:spPr>
        <p:txBody>
          <a:bodyPr wrap="none" rtlCol="0">
            <a:spAutoFit/>
          </a:bodyPr>
          <a:lstStyle/>
          <a:p>
            <a:r>
              <a:rPr lang="en-GB" sz="3200" dirty="0" smtClean="0"/>
              <a:t>Physical training</a:t>
            </a:r>
          </a:p>
        </p:txBody>
      </p:sp>
      <p:sp>
        <p:nvSpPr>
          <p:cNvPr id="10" name="TextBox 9"/>
          <p:cNvSpPr txBox="1"/>
          <p:nvPr/>
        </p:nvSpPr>
        <p:spPr>
          <a:xfrm>
            <a:off x="4385290" y="5284448"/>
            <a:ext cx="2857898" cy="1077218"/>
          </a:xfrm>
          <a:prstGeom prst="rect">
            <a:avLst/>
          </a:prstGeom>
          <a:noFill/>
          <a:ln w="38100">
            <a:solidFill>
              <a:srgbClr val="FFFF00"/>
            </a:solidFill>
          </a:ln>
        </p:spPr>
        <p:txBody>
          <a:bodyPr wrap="none" rtlCol="0">
            <a:spAutoFit/>
          </a:bodyPr>
          <a:lstStyle/>
          <a:p>
            <a:pPr algn="ctr"/>
            <a:r>
              <a:rPr lang="en-GB" sz="3200" dirty="0" smtClean="0"/>
              <a:t>Use of data</a:t>
            </a:r>
          </a:p>
          <a:p>
            <a:pPr algn="ctr"/>
            <a:r>
              <a:rPr lang="en-GB" sz="3200" dirty="0" smtClean="0"/>
              <a:t>(In both papers)</a:t>
            </a:r>
          </a:p>
        </p:txBody>
      </p:sp>
      <p:sp>
        <p:nvSpPr>
          <p:cNvPr id="11" name="TextBox 10"/>
          <p:cNvSpPr txBox="1"/>
          <p:nvPr/>
        </p:nvSpPr>
        <p:spPr>
          <a:xfrm>
            <a:off x="6850369" y="3602716"/>
            <a:ext cx="5030160" cy="584775"/>
          </a:xfrm>
          <a:prstGeom prst="rect">
            <a:avLst/>
          </a:prstGeom>
          <a:solidFill>
            <a:schemeClr val="accent6">
              <a:lumMod val="40000"/>
              <a:lumOff val="60000"/>
            </a:schemeClr>
          </a:solidFill>
        </p:spPr>
        <p:txBody>
          <a:bodyPr wrap="none" rtlCol="0">
            <a:spAutoFit/>
          </a:bodyPr>
          <a:lstStyle/>
          <a:p>
            <a:r>
              <a:rPr lang="en-GB" sz="3200" dirty="0" smtClean="0"/>
              <a:t>Health fitness and well-being</a:t>
            </a:r>
          </a:p>
        </p:txBody>
      </p:sp>
      <p:sp>
        <p:nvSpPr>
          <p:cNvPr id="12" name="TextBox 11"/>
          <p:cNvSpPr txBox="1"/>
          <p:nvPr/>
        </p:nvSpPr>
        <p:spPr>
          <a:xfrm>
            <a:off x="8102623" y="4699673"/>
            <a:ext cx="3015762" cy="584775"/>
          </a:xfrm>
          <a:prstGeom prst="rect">
            <a:avLst/>
          </a:prstGeom>
          <a:solidFill>
            <a:schemeClr val="accent6">
              <a:lumMod val="40000"/>
              <a:lumOff val="60000"/>
            </a:schemeClr>
          </a:solidFill>
        </p:spPr>
        <p:txBody>
          <a:bodyPr wrap="none" rtlCol="0">
            <a:spAutoFit/>
          </a:bodyPr>
          <a:lstStyle/>
          <a:p>
            <a:r>
              <a:rPr lang="en-GB" sz="3200" dirty="0" smtClean="0"/>
              <a:t>Sport Psychology</a:t>
            </a:r>
          </a:p>
        </p:txBody>
      </p:sp>
      <p:sp>
        <p:nvSpPr>
          <p:cNvPr id="13" name="TextBox 12"/>
          <p:cNvSpPr txBox="1"/>
          <p:nvPr/>
        </p:nvSpPr>
        <p:spPr>
          <a:xfrm>
            <a:off x="7622247" y="5776891"/>
            <a:ext cx="4258282" cy="584775"/>
          </a:xfrm>
          <a:prstGeom prst="rect">
            <a:avLst/>
          </a:prstGeom>
          <a:solidFill>
            <a:schemeClr val="accent6">
              <a:lumMod val="40000"/>
              <a:lumOff val="60000"/>
            </a:schemeClr>
          </a:solidFill>
        </p:spPr>
        <p:txBody>
          <a:bodyPr wrap="none" rtlCol="0">
            <a:spAutoFit/>
          </a:bodyPr>
          <a:lstStyle/>
          <a:p>
            <a:r>
              <a:rPr lang="en-GB" sz="3200" dirty="0" smtClean="0"/>
              <a:t>Socio-cultural influences</a:t>
            </a:r>
          </a:p>
        </p:txBody>
      </p:sp>
      <p:sp>
        <p:nvSpPr>
          <p:cNvPr id="14" name="Down Arrow 13"/>
          <p:cNvSpPr/>
          <p:nvPr/>
        </p:nvSpPr>
        <p:spPr>
          <a:xfrm>
            <a:off x="2659585" y="2303919"/>
            <a:ext cx="483920" cy="805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9189919" y="2440543"/>
            <a:ext cx="476595" cy="805911"/>
          </a:xfrm>
          <a:prstGeom prst="down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25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219" t="20499" r="13333" b="9003"/>
          <a:stretch/>
        </p:blipFill>
        <p:spPr>
          <a:xfrm>
            <a:off x="189185" y="0"/>
            <a:ext cx="12002815" cy="6858000"/>
          </a:xfrm>
          <a:prstGeom prst="rect">
            <a:avLst/>
          </a:prstGeom>
        </p:spPr>
      </p:pic>
    </p:spTree>
    <p:extLst>
      <p:ext uri="{BB962C8B-B14F-4D97-AF65-F5344CB8AC3E}">
        <p14:creationId xmlns:p14="http://schemas.microsoft.com/office/powerpoint/2010/main" val="1117733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435</Words>
  <Application>Microsoft Office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GCSE PE Edexcel (1-9) Course Information</vt:lpstr>
      <vt:lpstr>What will the students be learning?</vt:lpstr>
      <vt:lpstr>PowerPoint Presentation</vt:lpstr>
      <vt:lpstr>PowerPoint Presentation</vt:lpstr>
      <vt:lpstr>PowerPoint Presentation</vt:lpstr>
      <vt:lpstr>PowerPoint Presentation</vt:lpstr>
      <vt:lpstr>PowerPoint Presentation</vt:lpstr>
    </vt:vector>
  </TitlesOfParts>
  <Company>St Martins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Powell</dc:creator>
  <cp:lastModifiedBy>Clare Ellis</cp:lastModifiedBy>
  <cp:revision>17</cp:revision>
  <cp:lastPrinted>2019-07-15T11:18:24Z</cp:lastPrinted>
  <dcterms:created xsi:type="dcterms:W3CDTF">2018-02-09T08:43:11Z</dcterms:created>
  <dcterms:modified xsi:type="dcterms:W3CDTF">2021-03-17T08:47:00Z</dcterms:modified>
</cp:coreProperties>
</file>