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3" r:id="rId6"/>
    <p:sldId id="274" r:id="rId7"/>
    <p:sldId id="257" r:id="rId8"/>
    <p:sldId id="277" r:id="rId9"/>
    <p:sldId id="278" r:id="rId10"/>
    <p:sldId id="279" r:id="rId11"/>
    <p:sldId id="280" r:id="rId12"/>
    <p:sldId id="281" r:id="rId13"/>
    <p:sldId id="282" r:id="rId14"/>
    <p:sldId id="283" r:id="rId15"/>
    <p:sldId id="284" r:id="rId16"/>
    <p:sldId id="262" r:id="rId17"/>
    <p:sldId id="258" r:id="rId18"/>
    <p:sldId id="260" r:id="rId19"/>
    <p:sldId id="261" r:id="rId20"/>
    <p:sldId id="264" r:id="rId21"/>
    <p:sldId id="263" r:id="rId22"/>
    <p:sldId id="275" r:id="rId23"/>
    <p:sldId id="272" r:id="rId24"/>
    <p:sldId id="276" r:id="rId25"/>
    <p:sldId id="266" r:id="rId26"/>
    <p:sldId id="26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26" autoAdjust="0"/>
    <p:restoredTop sz="94660"/>
  </p:normalViewPr>
  <p:slideViewPr>
    <p:cSldViewPr snapToGrid="0">
      <p:cViewPr varScale="1">
        <p:scale>
          <a:sx n="79" d="100"/>
          <a:sy n="79" d="100"/>
        </p:scale>
        <p:origin x="114"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D773E85-C82C-46A4-A8F0-F6B8526ED539}" type="datetimeFigureOut">
              <a:rPr lang="en-GB" smtClean="0"/>
              <a:t>26/09/2022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9AAE1D-4365-452D-9767-036EE9271B95}" type="slidenum">
              <a:rPr lang="en-GB" smtClean="0"/>
              <a:t>‹#›</a:t>
            </a:fld>
            <a:endParaRPr lang="en-GB"/>
          </a:p>
        </p:txBody>
      </p:sp>
    </p:spTree>
    <p:extLst>
      <p:ext uri="{BB962C8B-B14F-4D97-AF65-F5344CB8AC3E}">
        <p14:creationId xmlns:p14="http://schemas.microsoft.com/office/powerpoint/2010/main" val="2052736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773E85-C82C-46A4-A8F0-F6B8526ED539}" type="datetimeFigureOut">
              <a:rPr lang="en-GB" smtClean="0"/>
              <a:t>26/09/2022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9AAE1D-4365-452D-9767-036EE9271B95}" type="slidenum">
              <a:rPr lang="en-GB" smtClean="0"/>
              <a:t>‹#›</a:t>
            </a:fld>
            <a:endParaRPr lang="en-GB"/>
          </a:p>
        </p:txBody>
      </p:sp>
    </p:spTree>
    <p:extLst>
      <p:ext uri="{BB962C8B-B14F-4D97-AF65-F5344CB8AC3E}">
        <p14:creationId xmlns:p14="http://schemas.microsoft.com/office/powerpoint/2010/main" val="448114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773E85-C82C-46A4-A8F0-F6B8526ED539}" type="datetimeFigureOut">
              <a:rPr lang="en-GB" smtClean="0"/>
              <a:t>26/09/2022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9AAE1D-4365-452D-9767-036EE9271B95}" type="slidenum">
              <a:rPr lang="en-GB" smtClean="0"/>
              <a:t>‹#›</a:t>
            </a:fld>
            <a:endParaRPr lang="en-GB"/>
          </a:p>
        </p:txBody>
      </p:sp>
    </p:spTree>
    <p:extLst>
      <p:ext uri="{BB962C8B-B14F-4D97-AF65-F5344CB8AC3E}">
        <p14:creationId xmlns:p14="http://schemas.microsoft.com/office/powerpoint/2010/main" val="3042456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773E85-C82C-46A4-A8F0-F6B8526ED539}" type="datetimeFigureOut">
              <a:rPr lang="en-GB" smtClean="0"/>
              <a:t>26/09/2022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9AAE1D-4365-452D-9767-036EE9271B95}" type="slidenum">
              <a:rPr lang="en-GB" smtClean="0"/>
              <a:t>‹#›</a:t>
            </a:fld>
            <a:endParaRPr lang="en-GB"/>
          </a:p>
        </p:txBody>
      </p:sp>
    </p:spTree>
    <p:extLst>
      <p:ext uri="{BB962C8B-B14F-4D97-AF65-F5344CB8AC3E}">
        <p14:creationId xmlns:p14="http://schemas.microsoft.com/office/powerpoint/2010/main" val="4054559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773E85-C82C-46A4-A8F0-F6B8526ED539}" type="datetimeFigureOut">
              <a:rPr lang="en-GB" smtClean="0"/>
              <a:t>26/09/2022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79AAE1D-4365-452D-9767-036EE9271B95}" type="slidenum">
              <a:rPr lang="en-GB" smtClean="0"/>
              <a:t>‹#›</a:t>
            </a:fld>
            <a:endParaRPr lang="en-GB"/>
          </a:p>
        </p:txBody>
      </p:sp>
    </p:spTree>
    <p:extLst>
      <p:ext uri="{BB962C8B-B14F-4D97-AF65-F5344CB8AC3E}">
        <p14:creationId xmlns:p14="http://schemas.microsoft.com/office/powerpoint/2010/main" val="1353752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D773E85-C82C-46A4-A8F0-F6B8526ED539}" type="datetimeFigureOut">
              <a:rPr lang="en-GB" smtClean="0"/>
              <a:t>26/09/2022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9AAE1D-4365-452D-9767-036EE9271B95}" type="slidenum">
              <a:rPr lang="en-GB" smtClean="0"/>
              <a:t>‹#›</a:t>
            </a:fld>
            <a:endParaRPr lang="en-GB"/>
          </a:p>
        </p:txBody>
      </p:sp>
    </p:spTree>
    <p:extLst>
      <p:ext uri="{BB962C8B-B14F-4D97-AF65-F5344CB8AC3E}">
        <p14:creationId xmlns:p14="http://schemas.microsoft.com/office/powerpoint/2010/main" val="377306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D773E85-C82C-46A4-A8F0-F6B8526ED539}" type="datetimeFigureOut">
              <a:rPr lang="en-GB" smtClean="0"/>
              <a:t>26/09/2022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79AAE1D-4365-452D-9767-036EE9271B95}" type="slidenum">
              <a:rPr lang="en-GB" smtClean="0"/>
              <a:t>‹#›</a:t>
            </a:fld>
            <a:endParaRPr lang="en-GB"/>
          </a:p>
        </p:txBody>
      </p:sp>
    </p:spTree>
    <p:extLst>
      <p:ext uri="{BB962C8B-B14F-4D97-AF65-F5344CB8AC3E}">
        <p14:creationId xmlns:p14="http://schemas.microsoft.com/office/powerpoint/2010/main" val="1575761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D773E85-C82C-46A4-A8F0-F6B8526ED539}" type="datetimeFigureOut">
              <a:rPr lang="en-GB" smtClean="0"/>
              <a:t>26/09/2022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79AAE1D-4365-452D-9767-036EE9271B95}" type="slidenum">
              <a:rPr lang="en-GB" smtClean="0"/>
              <a:t>‹#›</a:t>
            </a:fld>
            <a:endParaRPr lang="en-GB"/>
          </a:p>
        </p:txBody>
      </p:sp>
    </p:spTree>
    <p:extLst>
      <p:ext uri="{BB962C8B-B14F-4D97-AF65-F5344CB8AC3E}">
        <p14:creationId xmlns:p14="http://schemas.microsoft.com/office/powerpoint/2010/main" val="314822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73E85-C82C-46A4-A8F0-F6B8526ED539}" type="datetimeFigureOut">
              <a:rPr lang="en-GB" smtClean="0"/>
              <a:t>26/09/2022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79AAE1D-4365-452D-9767-036EE9271B95}" type="slidenum">
              <a:rPr lang="en-GB" smtClean="0"/>
              <a:t>‹#›</a:t>
            </a:fld>
            <a:endParaRPr lang="en-GB"/>
          </a:p>
        </p:txBody>
      </p:sp>
    </p:spTree>
    <p:extLst>
      <p:ext uri="{BB962C8B-B14F-4D97-AF65-F5344CB8AC3E}">
        <p14:creationId xmlns:p14="http://schemas.microsoft.com/office/powerpoint/2010/main" val="3279176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773E85-C82C-46A4-A8F0-F6B8526ED539}" type="datetimeFigureOut">
              <a:rPr lang="en-GB" smtClean="0"/>
              <a:t>26/09/2022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9AAE1D-4365-452D-9767-036EE9271B95}" type="slidenum">
              <a:rPr lang="en-GB" smtClean="0"/>
              <a:t>‹#›</a:t>
            </a:fld>
            <a:endParaRPr lang="en-GB"/>
          </a:p>
        </p:txBody>
      </p:sp>
    </p:spTree>
    <p:extLst>
      <p:ext uri="{BB962C8B-B14F-4D97-AF65-F5344CB8AC3E}">
        <p14:creationId xmlns:p14="http://schemas.microsoft.com/office/powerpoint/2010/main" val="1911449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773E85-C82C-46A4-A8F0-F6B8526ED539}" type="datetimeFigureOut">
              <a:rPr lang="en-GB" smtClean="0"/>
              <a:t>26/09/2022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79AAE1D-4365-452D-9767-036EE9271B95}" type="slidenum">
              <a:rPr lang="en-GB" smtClean="0"/>
              <a:t>‹#›</a:t>
            </a:fld>
            <a:endParaRPr lang="en-GB"/>
          </a:p>
        </p:txBody>
      </p:sp>
    </p:spTree>
    <p:extLst>
      <p:ext uri="{BB962C8B-B14F-4D97-AF65-F5344CB8AC3E}">
        <p14:creationId xmlns:p14="http://schemas.microsoft.com/office/powerpoint/2010/main" val="3816956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3000"/>
            <a:lum/>
          </a:blip>
          <a:srcRect/>
          <a:stretch>
            <a:fillRect l="6000" t="-13000" r="9000" b="-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73E85-C82C-46A4-A8F0-F6B8526ED539}" type="datetimeFigureOut">
              <a:rPr lang="en-GB" smtClean="0"/>
              <a:t>26/09/2022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9AAE1D-4365-452D-9767-036EE9271B95}" type="slidenum">
              <a:rPr lang="en-GB" smtClean="0"/>
              <a:t>‹#›</a:t>
            </a:fld>
            <a:endParaRPr lang="en-GB"/>
          </a:p>
        </p:txBody>
      </p:sp>
    </p:spTree>
    <p:extLst>
      <p:ext uri="{BB962C8B-B14F-4D97-AF65-F5344CB8AC3E}">
        <p14:creationId xmlns:p14="http://schemas.microsoft.com/office/powerpoint/2010/main" val="3268777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06437"/>
            <a:ext cx="9144000" cy="2387600"/>
          </a:xfrm>
        </p:spPr>
        <p:txBody>
          <a:bodyPr>
            <a:normAutofit/>
          </a:bodyPr>
          <a:lstStyle/>
          <a:p>
            <a:r>
              <a:rPr lang="en-GB" sz="7200" b="1" dirty="0"/>
              <a:t>St Martins School</a:t>
            </a:r>
          </a:p>
        </p:txBody>
      </p:sp>
      <p:sp>
        <p:nvSpPr>
          <p:cNvPr id="3" name="Subtitle 2"/>
          <p:cNvSpPr>
            <a:spLocks noGrp="1"/>
          </p:cNvSpPr>
          <p:nvPr>
            <p:ph type="subTitle" idx="1"/>
          </p:nvPr>
        </p:nvSpPr>
        <p:spPr/>
        <p:txBody>
          <a:bodyPr>
            <a:normAutofit/>
          </a:bodyPr>
          <a:lstStyle/>
          <a:p>
            <a:r>
              <a:rPr lang="en-GB" sz="4000" dirty="0"/>
              <a:t>Year 6</a:t>
            </a:r>
          </a:p>
          <a:p>
            <a:r>
              <a:rPr lang="en-GB" sz="4000" dirty="0"/>
              <a:t>Information for parents </a:t>
            </a:r>
          </a:p>
        </p:txBody>
      </p:sp>
    </p:spTree>
    <p:extLst>
      <p:ext uri="{BB962C8B-B14F-4D97-AF65-F5344CB8AC3E}">
        <p14:creationId xmlns:p14="http://schemas.microsoft.com/office/powerpoint/2010/main" val="2925034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2BAE0-3E8C-430D-95C5-0DF891CDE83E}"/>
              </a:ext>
            </a:extLst>
          </p:cNvPr>
          <p:cNvSpPr>
            <a:spLocks noGrp="1"/>
          </p:cNvSpPr>
          <p:nvPr>
            <p:ph type="title"/>
          </p:nvPr>
        </p:nvSpPr>
        <p:spPr>
          <a:xfrm>
            <a:off x="419648" y="116979"/>
            <a:ext cx="11029616" cy="1013800"/>
          </a:xfrm>
        </p:spPr>
        <p:txBody>
          <a:bodyPr/>
          <a:lstStyle/>
          <a:p>
            <a:r>
              <a:rPr lang="en-GB" dirty="0"/>
              <a:t>Good attendance means… </a:t>
            </a:r>
          </a:p>
        </p:txBody>
      </p:sp>
      <p:pic>
        <p:nvPicPr>
          <p:cNvPr id="4" name="Picture 2" descr="http://www.stclaresprimary.co.uk/wp-content/uploads/2014/02/attendance.png.jpg">
            <a:extLst>
              <a:ext uri="{FF2B5EF4-FFF2-40B4-BE49-F238E27FC236}">
                <a16:creationId xmlns:a16="http://schemas.microsoft.com/office/drawing/2014/main" id="{9E5229F2-7DF3-480D-BF9E-4EEA6BD30585}"/>
              </a:ext>
            </a:extLst>
          </p:cNvPr>
          <p:cNvPicPr>
            <a:picLocks noChangeAspect="1" noChangeArrowheads="1"/>
          </p:cNvPicPr>
          <p:nvPr/>
        </p:nvPicPr>
        <p:blipFill rotWithShape="1">
          <a:blip r:embed="rId2" cstate="print"/>
          <a:srcRect l="13248" t="15910" r="14459"/>
          <a:stretch/>
        </p:blipFill>
        <p:spPr bwMode="auto">
          <a:xfrm>
            <a:off x="1991544" y="1908698"/>
            <a:ext cx="8208912" cy="4904677"/>
          </a:xfrm>
          <a:prstGeom prst="rect">
            <a:avLst/>
          </a:prstGeom>
          <a:noFill/>
        </p:spPr>
      </p:pic>
      <p:sp>
        <p:nvSpPr>
          <p:cNvPr id="5" name="Title 1">
            <a:extLst>
              <a:ext uri="{FF2B5EF4-FFF2-40B4-BE49-F238E27FC236}">
                <a16:creationId xmlns:a16="http://schemas.microsoft.com/office/drawing/2014/main" id="{A3EB6C25-15BF-49CD-B83D-7B5791F591FD}"/>
              </a:ext>
            </a:extLst>
          </p:cNvPr>
          <p:cNvSpPr txBox="1">
            <a:spLocks/>
          </p:cNvSpPr>
          <p:nvPr/>
        </p:nvSpPr>
        <p:spPr>
          <a:xfrm>
            <a:off x="651296" y="523897"/>
            <a:ext cx="11029616" cy="1013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t>                                                   being in school at least 96% of                 										the time; no more than 8 days off.</a:t>
            </a:r>
          </a:p>
        </p:txBody>
      </p:sp>
    </p:spTree>
    <p:extLst>
      <p:ext uri="{BB962C8B-B14F-4D97-AF65-F5344CB8AC3E}">
        <p14:creationId xmlns:p14="http://schemas.microsoft.com/office/powerpoint/2010/main" val="2477696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22E87-4447-4662-8519-F96C5564D343}"/>
              </a:ext>
            </a:extLst>
          </p:cNvPr>
          <p:cNvSpPr>
            <a:spLocks noGrp="1"/>
          </p:cNvSpPr>
          <p:nvPr>
            <p:ph type="title"/>
          </p:nvPr>
        </p:nvSpPr>
        <p:spPr/>
        <p:txBody>
          <a:bodyPr/>
          <a:lstStyle/>
          <a:p>
            <a:r>
              <a:rPr lang="en-GB" dirty="0"/>
              <a:t>Regular absence</a:t>
            </a:r>
          </a:p>
        </p:txBody>
      </p:sp>
      <p:sp>
        <p:nvSpPr>
          <p:cNvPr id="4" name="Rectangle 3">
            <a:extLst>
              <a:ext uri="{FF2B5EF4-FFF2-40B4-BE49-F238E27FC236}">
                <a16:creationId xmlns:a16="http://schemas.microsoft.com/office/drawing/2014/main" id="{C63338FE-0AB3-4D0B-801C-9511BB2BA95E}"/>
              </a:ext>
            </a:extLst>
          </p:cNvPr>
          <p:cNvSpPr/>
          <p:nvPr/>
        </p:nvSpPr>
        <p:spPr>
          <a:xfrm>
            <a:off x="449802" y="2011165"/>
            <a:ext cx="11292396" cy="25299233"/>
          </a:xfrm>
          <a:prstGeom prst="rect">
            <a:avLst/>
          </a:prstGeom>
        </p:spPr>
        <p:txBody>
          <a:bodyPr wrap="square">
            <a:spAutoFit/>
          </a:bodyPr>
          <a:lstStyle/>
          <a:p>
            <a:pPr fontAlgn="base"/>
            <a:r>
              <a:rPr lang="en-GB" dirty="0">
                <a:solidFill>
                  <a:srgbClr val="535353"/>
                </a:solidFill>
                <a:latin typeface="inherit"/>
              </a:rPr>
              <a:t>Our target attendance within school is 96%.</a:t>
            </a:r>
          </a:p>
          <a:p>
            <a:pPr fontAlgn="base"/>
            <a:r>
              <a:rPr lang="en-GB" dirty="0">
                <a:solidFill>
                  <a:srgbClr val="535353"/>
                </a:solidFill>
                <a:latin typeface="inherit"/>
              </a:rPr>
              <a:t>Should an individual child’s attendance fall below this level staff will invite parents/carers into school to discuss how we can support you/your child in improving levels of attendance.</a:t>
            </a:r>
          </a:p>
          <a:p>
            <a:pPr fontAlgn="base"/>
            <a:endParaRPr lang="en-GB" dirty="0">
              <a:solidFill>
                <a:srgbClr val="535353"/>
              </a:solidFill>
              <a:latin typeface="inherit"/>
            </a:endParaRPr>
          </a:p>
          <a:p>
            <a:pPr fontAlgn="base"/>
            <a:r>
              <a:rPr lang="en-GB" dirty="0">
                <a:solidFill>
                  <a:srgbClr val="535353"/>
                </a:solidFill>
                <a:latin typeface="inherit"/>
              </a:rPr>
              <a:t>The Educational Welfare Officer will also be monitoring attendance and will offer additional support in this area.</a:t>
            </a: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r>
              <a:rPr lang="en-GB" dirty="0">
                <a:solidFill>
                  <a:srgbClr val="535353"/>
                </a:solidFill>
                <a:latin typeface="inherit"/>
              </a:rPr>
              <a:t> 776500 ideally before 8.30am with a reason for absence.</a:t>
            </a:r>
          </a:p>
          <a:p>
            <a:pPr fontAlgn="base"/>
            <a:endParaRPr lang="en-GB" dirty="0">
              <a:solidFill>
                <a:srgbClr val="535353"/>
              </a:solidFill>
              <a:latin typeface="Open Sans"/>
            </a:endParaRPr>
          </a:p>
          <a:p>
            <a:pPr fontAlgn="base"/>
            <a:r>
              <a:rPr lang="en-GB" dirty="0">
                <a:solidFill>
                  <a:srgbClr val="535353"/>
                </a:solidFill>
                <a:latin typeface="inherit"/>
              </a:rPr>
              <a:t> A daily phone call or text message is sent to the parent/carer if they have not reported their child’s absence.</a:t>
            </a:r>
            <a:endParaRPr lang="en-GB" dirty="0">
              <a:solidFill>
                <a:srgbClr val="535353"/>
              </a:solidFill>
              <a:latin typeface="Open Sans"/>
            </a:endParaRPr>
          </a:p>
          <a:p>
            <a:pPr fontAlgn="base"/>
            <a:r>
              <a:rPr lang="en-GB" dirty="0">
                <a:solidFill>
                  <a:srgbClr val="535353"/>
                </a:solidFill>
                <a:latin typeface="inherit"/>
              </a:rPr>
              <a:t>If contact cannot be made with parent/carer, a home visit may be carried out by the Wellbeing, Attendance and Intervention Coordinator and other agencies may be informed where necessary.</a:t>
            </a:r>
            <a:endParaRPr lang="en-GB" dirty="0">
              <a:solidFill>
                <a:srgbClr val="535353"/>
              </a:solidFill>
              <a:latin typeface="Open Sans"/>
            </a:endParaRPr>
          </a:p>
          <a:p>
            <a:pPr fontAlgn="base"/>
            <a:r>
              <a:rPr lang="en-GB" dirty="0">
                <a:solidFill>
                  <a:srgbClr val="535353"/>
                </a:solidFill>
                <a:latin typeface="inherit"/>
              </a:rPr>
              <a:t> In the case of regular absence or continued absence, medical evidence for proof of absence may be requested. This evidence may include:</a:t>
            </a:r>
            <a:endParaRPr lang="en-GB" dirty="0">
              <a:solidFill>
                <a:srgbClr val="535353"/>
              </a:solidFill>
              <a:latin typeface="Open Sans"/>
            </a:endParaRPr>
          </a:p>
          <a:p>
            <a:pPr fontAlgn="base">
              <a:buFont typeface="Arial" panose="020B0604020202020204" pitchFamily="34" charset="0"/>
              <a:buChar char="•"/>
            </a:pPr>
            <a:r>
              <a:rPr lang="en-GB" dirty="0">
                <a:solidFill>
                  <a:srgbClr val="535353"/>
                </a:solidFill>
                <a:latin typeface="inherit"/>
              </a:rPr>
              <a:t>  GP appointment card (name/date/time clearly stated)</a:t>
            </a:r>
          </a:p>
          <a:p>
            <a:pPr fontAlgn="base">
              <a:buFont typeface="Arial" panose="020B0604020202020204" pitchFamily="34" charset="0"/>
              <a:buChar char="•"/>
            </a:pPr>
            <a:r>
              <a:rPr lang="en-GB" dirty="0">
                <a:solidFill>
                  <a:srgbClr val="535353"/>
                </a:solidFill>
                <a:latin typeface="inherit"/>
              </a:rPr>
              <a:t>  Prescription</a:t>
            </a:r>
          </a:p>
          <a:p>
            <a:pPr fontAlgn="base">
              <a:buFont typeface="Arial" panose="020B0604020202020204" pitchFamily="34" charset="0"/>
              <a:buChar char="•"/>
            </a:pPr>
            <a:r>
              <a:rPr lang="en-GB" dirty="0">
                <a:solidFill>
                  <a:srgbClr val="535353"/>
                </a:solidFill>
                <a:latin typeface="inherit"/>
              </a:rPr>
              <a:t>  Medical packaging with name of child on.</a:t>
            </a:r>
          </a:p>
          <a:p>
            <a:pPr fontAlgn="base">
              <a:buFont typeface="Arial" panose="020B0604020202020204" pitchFamily="34" charset="0"/>
              <a:buChar char="•"/>
            </a:pPr>
            <a:r>
              <a:rPr lang="en-GB" dirty="0">
                <a:solidFill>
                  <a:srgbClr val="535353"/>
                </a:solidFill>
                <a:latin typeface="inherit"/>
              </a:rPr>
              <a:t>  Medication.</a:t>
            </a:r>
          </a:p>
          <a:p>
            <a:pPr fontAlgn="base">
              <a:buFont typeface="Arial" panose="020B0604020202020204" pitchFamily="34" charset="0"/>
              <a:buChar char="•"/>
            </a:pPr>
            <a:r>
              <a:rPr lang="en-GB" dirty="0">
                <a:solidFill>
                  <a:srgbClr val="535353"/>
                </a:solidFill>
                <a:latin typeface="inherit"/>
              </a:rPr>
              <a:t>  Hospital letter/appointment letter.</a:t>
            </a:r>
          </a:p>
          <a:p>
            <a:pPr fontAlgn="base"/>
            <a:r>
              <a:rPr lang="en-GB" dirty="0">
                <a:solidFill>
                  <a:srgbClr val="535353"/>
                </a:solidFill>
                <a:latin typeface="inherit"/>
              </a:rPr>
              <a:t>Arrangements will be made for parents/carers to meet with Mrs Buka, our Wellbeing, Attendance and Intervention Coordinator in school and an attendance support plan may be initiated. In addition, an Early Help Assessment (EHA) will be offered, which can provide additional support that may be necessary to ensure regular attendance of your child at school.</a:t>
            </a:r>
            <a:endParaRPr lang="en-GB" dirty="0">
              <a:solidFill>
                <a:srgbClr val="535353"/>
              </a:solidFill>
              <a:latin typeface="Open Sans"/>
            </a:endParaRPr>
          </a:p>
        </p:txBody>
      </p:sp>
    </p:spTree>
    <p:extLst>
      <p:ext uri="{BB962C8B-B14F-4D97-AF65-F5344CB8AC3E}">
        <p14:creationId xmlns:p14="http://schemas.microsoft.com/office/powerpoint/2010/main" val="2648845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22E87-4447-4662-8519-F96C5564D343}"/>
              </a:ext>
            </a:extLst>
          </p:cNvPr>
          <p:cNvSpPr>
            <a:spLocks noGrp="1"/>
          </p:cNvSpPr>
          <p:nvPr>
            <p:ph type="title"/>
          </p:nvPr>
        </p:nvSpPr>
        <p:spPr/>
        <p:txBody>
          <a:bodyPr/>
          <a:lstStyle/>
          <a:p>
            <a:r>
              <a:rPr lang="en-GB" dirty="0"/>
              <a:t>Regular absence</a:t>
            </a:r>
          </a:p>
        </p:txBody>
      </p:sp>
      <p:sp>
        <p:nvSpPr>
          <p:cNvPr id="4" name="Rectangle 3">
            <a:extLst>
              <a:ext uri="{FF2B5EF4-FFF2-40B4-BE49-F238E27FC236}">
                <a16:creationId xmlns:a16="http://schemas.microsoft.com/office/drawing/2014/main" id="{C63338FE-0AB3-4D0B-801C-9511BB2BA95E}"/>
              </a:ext>
            </a:extLst>
          </p:cNvPr>
          <p:cNvSpPr/>
          <p:nvPr/>
        </p:nvSpPr>
        <p:spPr>
          <a:xfrm>
            <a:off x="449802" y="2011165"/>
            <a:ext cx="11292396" cy="27515225"/>
          </a:xfrm>
          <a:prstGeom prst="rect">
            <a:avLst/>
          </a:prstGeom>
        </p:spPr>
        <p:txBody>
          <a:bodyPr wrap="square">
            <a:spAutoFit/>
          </a:bodyPr>
          <a:lstStyle/>
          <a:p>
            <a:pPr fontAlgn="base"/>
            <a:r>
              <a:rPr lang="en-GB" dirty="0">
                <a:solidFill>
                  <a:srgbClr val="535353"/>
                </a:solidFill>
                <a:latin typeface="inherit"/>
              </a:rPr>
              <a:t> In the case of regular absence or continued absence or attendance which falls below expectations, medical evidence for proof of absence may be requested. This evidence may include:</a:t>
            </a:r>
            <a:endParaRPr lang="en-GB" dirty="0">
              <a:solidFill>
                <a:srgbClr val="535353"/>
              </a:solidFill>
              <a:latin typeface="Open Sans"/>
            </a:endParaRPr>
          </a:p>
          <a:p>
            <a:pPr fontAlgn="base">
              <a:buFont typeface="Arial" panose="020B0604020202020204" pitchFamily="34" charset="0"/>
              <a:buChar char="•"/>
            </a:pPr>
            <a:r>
              <a:rPr lang="en-GB" dirty="0">
                <a:solidFill>
                  <a:srgbClr val="535353"/>
                </a:solidFill>
                <a:latin typeface="inherit"/>
              </a:rPr>
              <a:t>  GP appointment card (name/date/time clearly stated)</a:t>
            </a:r>
          </a:p>
          <a:p>
            <a:pPr fontAlgn="base">
              <a:buFont typeface="Arial" panose="020B0604020202020204" pitchFamily="34" charset="0"/>
              <a:buChar char="•"/>
            </a:pPr>
            <a:r>
              <a:rPr lang="en-GB" dirty="0">
                <a:solidFill>
                  <a:srgbClr val="535353"/>
                </a:solidFill>
                <a:latin typeface="inherit"/>
              </a:rPr>
              <a:t>  Prescription</a:t>
            </a:r>
          </a:p>
          <a:p>
            <a:pPr fontAlgn="base">
              <a:buFont typeface="Arial" panose="020B0604020202020204" pitchFamily="34" charset="0"/>
              <a:buChar char="•"/>
            </a:pPr>
            <a:r>
              <a:rPr lang="en-GB" dirty="0">
                <a:solidFill>
                  <a:srgbClr val="535353"/>
                </a:solidFill>
                <a:latin typeface="inherit"/>
              </a:rPr>
              <a:t>  Medical packaging with name of child on.</a:t>
            </a:r>
          </a:p>
          <a:p>
            <a:pPr fontAlgn="base">
              <a:buFont typeface="Arial" panose="020B0604020202020204" pitchFamily="34" charset="0"/>
              <a:buChar char="•"/>
            </a:pPr>
            <a:r>
              <a:rPr lang="en-GB" dirty="0">
                <a:solidFill>
                  <a:srgbClr val="535353"/>
                </a:solidFill>
                <a:latin typeface="inherit"/>
              </a:rPr>
              <a:t>  Medication.</a:t>
            </a:r>
          </a:p>
          <a:p>
            <a:pPr fontAlgn="base">
              <a:buFont typeface="Arial" panose="020B0604020202020204" pitchFamily="34" charset="0"/>
              <a:buChar char="•"/>
            </a:pPr>
            <a:r>
              <a:rPr lang="en-GB" dirty="0">
                <a:solidFill>
                  <a:srgbClr val="535353"/>
                </a:solidFill>
                <a:latin typeface="inherit"/>
              </a:rPr>
              <a:t>  Hospital letter/appointment letter.</a:t>
            </a:r>
          </a:p>
          <a:p>
            <a:pPr fontAlgn="base">
              <a:buFont typeface="Arial" panose="020B0604020202020204" pitchFamily="34" charset="0"/>
              <a:buChar char="•"/>
            </a:pPr>
            <a:endParaRPr lang="en-GB" dirty="0">
              <a:solidFill>
                <a:srgbClr val="535353"/>
              </a:solidFill>
              <a:latin typeface="inherit"/>
            </a:endParaRPr>
          </a:p>
          <a:p>
            <a:pPr fontAlgn="base"/>
            <a:r>
              <a:rPr lang="en-GB" dirty="0">
                <a:solidFill>
                  <a:srgbClr val="535353"/>
                </a:solidFill>
                <a:latin typeface="inherit"/>
              </a:rPr>
              <a:t>Arrangements will be made for parents/carers to meet with their class teacher or a member of the Student Support Services team to support pupils in improving their attendance.  </a:t>
            </a: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r>
              <a:rPr lang="en-GB" dirty="0">
                <a:solidFill>
                  <a:srgbClr val="535353"/>
                </a:solidFill>
                <a:latin typeface="inherit"/>
              </a:rPr>
              <a:t> 776500 ideally before 8.30am with a reason for absence.</a:t>
            </a:r>
          </a:p>
          <a:p>
            <a:pPr fontAlgn="base"/>
            <a:endParaRPr lang="en-GB" dirty="0">
              <a:solidFill>
                <a:srgbClr val="535353"/>
              </a:solidFill>
              <a:latin typeface="Open Sans"/>
            </a:endParaRPr>
          </a:p>
          <a:p>
            <a:pPr fontAlgn="base"/>
            <a:r>
              <a:rPr lang="en-GB" dirty="0">
                <a:solidFill>
                  <a:srgbClr val="535353"/>
                </a:solidFill>
                <a:latin typeface="inherit"/>
              </a:rPr>
              <a:t> A daily phone call or text message is sent to the parent/carer if they have not reported their child’s absence.</a:t>
            </a:r>
            <a:endParaRPr lang="en-GB" dirty="0">
              <a:solidFill>
                <a:srgbClr val="535353"/>
              </a:solidFill>
              <a:latin typeface="Open Sans"/>
            </a:endParaRPr>
          </a:p>
          <a:p>
            <a:pPr fontAlgn="base"/>
            <a:r>
              <a:rPr lang="en-GB" dirty="0">
                <a:solidFill>
                  <a:srgbClr val="535353"/>
                </a:solidFill>
                <a:latin typeface="inherit"/>
              </a:rPr>
              <a:t>If contact cannot be made with parent/carer, a home visit may be carried out by the Wellbeing, Attendance and Intervention Coordinator and other agencies may be informed where necessary.</a:t>
            </a:r>
            <a:endParaRPr lang="en-GB" dirty="0">
              <a:solidFill>
                <a:srgbClr val="535353"/>
              </a:solidFill>
              <a:latin typeface="Open Sans"/>
            </a:endParaRPr>
          </a:p>
          <a:p>
            <a:pPr fontAlgn="base"/>
            <a:r>
              <a:rPr lang="en-GB" dirty="0">
                <a:solidFill>
                  <a:srgbClr val="535353"/>
                </a:solidFill>
                <a:latin typeface="inherit"/>
              </a:rPr>
              <a:t> In the case of regular absence or continued absence, medical evidence for proof of absence may be requested. This evidence may include:</a:t>
            </a:r>
            <a:endParaRPr lang="en-GB" dirty="0">
              <a:solidFill>
                <a:srgbClr val="535353"/>
              </a:solidFill>
              <a:latin typeface="Open Sans"/>
            </a:endParaRPr>
          </a:p>
          <a:p>
            <a:pPr fontAlgn="base">
              <a:buFont typeface="Arial" panose="020B0604020202020204" pitchFamily="34" charset="0"/>
              <a:buChar char="•"/>
            </a:pPr>
            <a:r>
              <a:rPr lang="en-GB" dirty="0">
                <a:solidFill>
                  <a:srgbClr val="535353"/>
                </a:solidFill>
                <a:latin typeface="inherit"/>
              </a:rPr>
              <a:t>  GP appointment card (name/date/time clearly stated)</a:t>
            </a:r>
          </a:p>
          <a:p>
            <a:pPr fontAlgn="base">
              <a:buFont typeface="Arial" panose="020B0604020202020204" pitchFamily="34" charset="0"/>
              <a:buChar char="•"/>
            </a:pPr>
            <a:r>
              <a:rPr lang="en-GB" dirty="0">
                <a:solidFill>
                  <a:srgbClr val="535353"/>
                </a:solidFill>
                <a:latin typeface="inherit"/>
              </a:rPr>
              <a:t>  Prescription</a:t>
            </a:r>
          </a:p>
          <a:p>
            <a:pPr fontAlgn="base">
              <a:buFont typeface="Arial" panose="020B0604020202020204" pitchFamily="34" charset="0"/>
              <a:buChar char="•"/>
            </a:pPr>
            <a:r>
              <a:rPr lang="en-GB" dirty="0">
                <a:solidFill>
                  <a:srgbClr val="535353"/>
                </a:solidFill>
                <a:latin typeface="inherit"/>
              </a:rPr>
              <a:t>  Medical packaging with name of child on.</a:t>
            </a:r>
          </a:p>
          <a:p>
            <a:pPr fontAlgn="base">
              <a:buFont typeface="Arial" panose="020B0604020202020204" pitchFamily="34" charset="0"/>
              <a:buChar char="•"/>
            </a:pPr>
            <a:r>
              <a:rPr lang="en-GB" dirty="0">
                <a:solidFill>
                  <a:srgbClr val="535353"/>
                </a:solidFill>
                <a:latin typeface="inherit"/>
              </a:rPr>
              <a:t>  Medication.</a:t>
            </a:r>
          </a:p>
          <a:p>
            <a:pPr fontAlgn="base">
              <a:buFont typeface="Arial" panose="020B0604020202020204" pitchFamily="34" charset="0"/>
              <a:buChar char="•"/>
            </a:pPr>
            <a:r>
              <a:rPr lang="en-GB" dirty="0">
                <a:solidFill>
                  <a:srgbClr val="535353"/>
                </a:solidFill>
                <a:latin typeface="inherit"/>
              </a:rPr>
              <a:t>  Hospital letter/appointment letter.</a:t>
            </a:r>
          </a:p>
          <a:p>
            <a:pPr fontAlgn="base"/>
            <a:r>
              <a:rPr lang="en-GB" dirty="0">
                <a:solidFill>
                  <a:srgbClr val="535353"/>
                </a:solidFill>
                <a:latin typeface="inherit"/>
              </a:rPr>
              <a:t>Arrangements will be made for parents/carers to meet with Mrs Buka, our Wellbeing, Attendance and Intervention Coordinator in school and an attendance support plan may be initiated. In addition, an Early Help Assessment (EHA) will be offered, which can provide additional support that may be necessary to ensure regular attendance of your child at school.</a:t>
            </a:r>
            <a:endParaRPr lang="en-GB" dirty="0">
              <a:solidFill>
                <a:srgbClr val="535353"/>
              </a:solidFill>
              <a:latin typeface="Open Sans"/>
            </a:endParaRPr>
          </a:p>
        </p:txBody>
      </p:sp>
    </p:spTree>
    <p:extLst>
      <p:ext uri="{BB962C8B-B14F-4D97-AF65-F5344CB8AC3E}">
        <p14:creationId xmlns:p14="http://schemas.microsoft.com/office/powerpoint/2010/main" val="3596913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Uniform</a:t>
            </a:r>
          </a:p>
        </p:txBody>
      </p:sp>
      <p:sp>
        <p:nvSpPr>
          <p:cNvPr id="3" name="Content Placeholder 2"/>
          <p:cNvSpPr>
            <a:spLocks noGrp="1"/>
          </p:cNvSpPr>
          <p:nvPr>
            <p:ph idx="1"/>
          </p:nvPr>
        </p:nvSpPr>
        <p:spPr/>
        <p:txBody>
          <a:bodyPr>
            <a:normAutofit lnSpcReduction="10000"/>
          </a:bodyPr>
          <a:lstStyle/>
          <a:p>
            <a:r>
              <a:rPr lang="en-GB" dirty="0"/>
              <a:t>All children should wear the correct school uniform of:</a:t>
            </a:r>
          </a:p>
          <a:p>
            <a:endParaRPr lang="en-GB" dirty="0"/>
          </a:p>
          <a:p>
            <a:r>
              <a:rPr lang="en-GB" dirty="0"/>
              <a:t>Purple Jumper/cardigan with or without the logo</a:t>
            </a:r>
          </a:p>
          <a:p>
            <a:r>
              <a:rPr lang="en-GB" dirty="0"/>
              <a:t>A white polo shirt</a:t>
            </a:r>
          </a:p>
          <a:p>
            <a:r>
              <a:rPr lang="en-GB" dirty="0"/>
              <a:t>Grey or black trousers Grey skirt or the new school skirt</a:t>
            </a:r>
          </a:p>
          <a:p>
            <a:r>
              <a:rPr lang="en-GB" dirty="0"/>
              <a:t>Black shoes </a:t>
            </a:r>
          </a:p>
          <a:p>
            <a:r>
              <a:rPr lang="en-GB" dirty="0"/>
              <a:t>No extreme hairstyle (tramlines etc..) </a:t>
            </a:r>
          </a:p>
          <a:p>
            <a:r>
              <a:rPr lang="en-GB" dirty="0"/>
              <a:t>Girls should have their hair tied back, if it is long enough </a:t>
            </a:r>
          </a:p>
          <a:p>
            <a:r>
              <a:rPr lang="en-GB" dirty="0"/>
              <a:t>Children can wear stud earrings – no loops </a:t>
            </a:r>
            <a:r>
              <a:rPr lang="en-GB" dirty="0" err="1"/>
              <a:t>etc</a:t>
            </a:r>
            <a:endParaRPr lang="en-GB" dirty="0"/>
          </a:p>
        </p:txBody>
      </p:sp>
    </p:spTree>
    <p:extLst>
      <p:ext uri="{BB962C8B-B14F-4D97-AF65-F5344CB8AC3E}">
        <p14:creationId xmlns:p14="http://schemas.microsoft.com/office/powerpoint/2010/main" val="2373121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Curriculum</a:t>
            </a:r>
          </a:p>
        </p:txBody>
      </p:sp>
      <p:sp>
        <p:nvSpPr>
          <p:cNvPr id="3" name="Content Placeholder 2"/>
          <p:cNvSpPr>
            <a:spLocks noGrp="1"/>
          </p:cNvSpPr>
          <p:nvPr>
            <p:ph idx="1"/>
          </p:nvPr>
        </p:nvSpPr>
        <p:spPr/>
        <p:txBody>
          <a:bodyPr>
            <a:normAutofit/>
          </a:bodyPr>
          <a:lstStyle/>
          <a:p>
            <a:r>
              <a:rPr lang="en-GB" dirty="0"/>
              <a:t>Each term there will be a topic overview which will be available on our school website. </a:t>
            </a:r>
          </a:p>
          <a:p>
            <a:pPr marL="0" indent="0">
              <a:buNone/>
            </a:pPr>
            <a:endParaRPr lang="en-GB" dirty="0"/>
          </a:p>
          <a:p>
            <a:r>
              <a:rPr lang="en-GB" dirty="0"/>
              <a:t>We follow the National Curriculum set out by the Government</a:t>
            </a:r>
          </a:p>
          <a:p>
            <a:endParaRPr lang="en-GB" dirty="0"/>
          </a:p>
          <a:p>
            <a:r>
              <a:rPr lang="en-GB" dirty="0"/>
              <a:t>This term our curriculum will have a Geography focus, we will be studying world climate zones, biomes and how animals have become endangered. </a:t>
            </a:r>
          </a:p>
        </p:txBody>
      </p:sp>
    </p:spTree>
    <p:extLst>
      <p:ext uri="{BB962C8B-B14F-4D97-AF65-F5344CB8AC3E}">
        <p14:creationId xmlns:p14="http://schemas.microsoft.com/office/powerpoint/2010/main" val="2124337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a:t>
            </a:r>
          </a:p>
        </p:txBody>
      </p:sp>
      <p:sp>
        <p:nvSpPr>
          <p:cNvPr id="3" name="Content Placeholder 2"/>
          <p:cNvSpPr>
            <a:spLocks noGrp="1"/>
          </p:cNvSpPr>
          <p:nvPr>
            <p:ph idx="1"/>
          </p:nvPr>
        </p:nvSpPr>
        <p:spPr/>
        <p:txBody>
          <a:bodyPr>
            <a:normAutofit fontScale="92500" lnSpcReduction="10000"/>
          </a:bodyPr>
          <a:lstStyle/>
          <a:p>
            <a:r>
              <a:rPr lang="en-GB" dirty="0"/>
              <a:t>Your child’s P.E lessons will be taught by Mr Machin and Mrs Jones.</a:t>
            </a:r>
          </a:p>
          <a:p>
            <a:endParaRPr lang="en-GB" dirty="0"/>
          </a:p>
          <a:p>
            <a:r>
              <a:rPr lang="en-GB" dirty="0"/>
              <a:t>They will have P.E on Thursday and Friday. </a:t>
            </a:r>
          </a:p>
          <a:p>
            <a:endParaRPr lang="en-GB" dirty="0"/>
          </a:p>
          <a:p>
            <a:r>
              <a:rPr lang="en-GB" dirty="0"/>
              <a:t>It is important that your child arrives in a P.E kit on their PE day. We will be going out in all weather so appropriate footwear and clothing is needed</a:t>
            </a:r>
          </a:p>
          <a:p>
            <a:endParaRPr lang="en-GB" dirty="0"/>
          </a:p>
          <a:p>
            <a:r>
              <a:rPr lang="en-GB" dirty="0"/>
              <a:t>P.E kit should be: a purple or white t-shirt, black shorts (jogging bottoms in winter), black pumps or trainers. A pair of football boots would also be useful.</a:t>
            </a:r>
          </a:p>
          <a:p>
            <a:endParaRPr lang="en-GB" dirty="0"/>
          </a:p>
        </p:txBody>
      </p:sp>
    </p:spTree>
    <p:extLst>
      <p:ext uri="{BB962C8B-B14F-4D97-AF65-F5344CB8AC3E}">
        <p14:creationId xmlns:p14="http://schemas.microsoft.com/office/powerpoint/2010/main" val="2706307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Homework</a:t>
            </a:r>
          </a:p>
        </p:txBody>
      </p:sp>
      <p:sp>
        <p:nvSpPr>
          <p:cNvPr id="3" name="Content Placeholder 2"/>
          <p:cNvSpPr>
            <a:spLocks noGrp="1"/>
          </p:cNvSpPr>
          <p:nvPr>
            <p:ph idx="1"/>
          </p:nvPr>
        </p:nvSpPr>
        <p:spPr>
          <a:xfrm>
            <a:off x="838200" y="1503652"/>
            <a:ext cx="10515600" cy="4805707"/>
          </a:xfrm>
        </p:spPr>
        <p:txBody>
          <a:bodyPr>
            <a:normAutofit fontScale="85000" lnSpcReduction="20000"/>
          </a:bodyPr>
          <a:lstStyle/>
          <a:p>
            <a:r>
              <a:rPr lang="en-GB" dirty="0"/>
              <a:t>The expectation id that Year 6 pupils complete at least 30 minutes of homework each day</a:t>
            </a:r>
          </a:p>
          <a:p>
            <a:endParaRPr lang="en-GB" dirty="0"/>
          </a:p>
          <a:p>
            <a:r>
              <a:rPr lang="en-GB" dirty="0"/>
              <a:t>As part of our homework policy your child will bring home spellings each week. These will be put onto SMHW each Wednesday. Maths homework will be set on a Monday and Grammar homework on a Friday.</a:t>
            </a:r>
          </a:p>
          <a:p>
            <a:endParaRPr lang="en-GB" dirty="0"/>
          </a:p>
          <a:p>
            <a:r>
              <a:rPr lang="en-GB" dirty="0"/>
              <a:t>Reading – at least 15 minutes per night  - this can be any reading material. The wider the range of reading the better as this will prepare them for the SATs where they text focus could be on anything.</a:t>
            </a:r>
          </a:p>
          <a:p>
            <a:endParaRPr lang="en-GB" dirty="0"/>
          </a:p>
          <a:p>
            <a:r>
              <a:rPr lang="en-GB" dirty="0"/>
              <a:t>In addition to this children have the opportunity to complete homework based around our topic. These are non-compulsory but those children who do bring in pieces of homework receive house points and badges on their lanyards. </a:t>
            </a:r>
          </a:p>
          <a:p>
            <a:endParaRPr lang="en-GB" dirty="0"/>
          </a:p>
        </p:txBody>
      </p:sp>
      <p:sp>
        <p:nvSpPr>
          <p:cNvPr id="5" name="Rectangle 1"/>
          <p:cNvSpPr>
            <a:spLocks noChangeArrowheads="1"/>
          </p:cNvSpPr>
          <p:nvPr/>
        </p:nvSpPr>
        <p:spPr bwMode="auto">
          <a:xfrm>
            <a:off x="837565" y="285103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688037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114" y="58057"/>
            <a:ext cx="10515600" cy="957943"/>
          </a:xfrm>
        </p:spPr>
        <p:txBody>
          <a:bodyPr>
            <a:normAutofit/>
          </a:bodyPr>
          <a:lstStyle/>
          <a:p>
            <a:r>
              <a:rPr lang="en-GB" sz="4000" b="1" u="sng" dirty="0"/>
              <a:t>Reading</a:t>
            </a:r>
          </a:p>
        </p:txBody>
      </p:sp>
      <p:sp>
        <p:nvSpPr>
          <p:cNvPr id="3" name="Content Placeholder 2"/>
          <p:cNvSpPr>
            <a:spLocks noGrp="1"/>
          </p:cNvSpPr>
          <p:nvPr>
            <p:ph idx="1"/>
          </p:nvPr>
        </p:nvSpPr>
        <p:spPr>
          <a:xfrm>
            <a:off x="838200" y="1016000"/>
            <a:ext cx="10515600" cy="5631543"/>
          </a:xfrm>
        </p:spPr>
        <p:txBody>
          <a:bodyPr>
            <a:normAutofit fontScale="92500" lnSpcReduction="10000"/>
          </a:bodyPr>
          <a:lstStyle/>
          <a:p>
            <a:r>
              <a:rPr lang="en-GB" dirty="0"/>
              <a:t>Reading to and with children – school reading books, library books, magazines. We love to see children reading every day. </a:t>
            </a:r>
          </a:p>
          <a:p>
            <a:r>
              <a:rPr lang="en-GB" dirty="0"/>
              <a:t>Try to talk to children about their reading and their understanding of the texts. However, this should not impact upon reading for enjoyment. </a:t>
            </a:r>
          </a:p>
          <a:p>
            <a:r>
              <a:rPr lang="en-GB" dirty="0"/>
              <a:t>The expectation is that children read as often as possible, ideally every day, and that they record what they have read in their Home School Diaries. We understand that as the children are older, they may not be reading daily with an adult, however we would like to see the diary signed by an adult</a:t>
            </a:r>
          </a:p>
          <a:p>
            <a:r>
              <a:rPr lang="en-GB" dirty="0"/>
              <a:t>We want children to be reading for pleasure at home. </a:t>
            </a:r>
          </a:p>
          <a:p>
            <a:r>
              <a:rPr lang="en-GB" dirty="0"/>
              <a:t> It is important that children are reading the appropriate books. Some children enjoy the challenge of a larger text however if they are not following the story then it is pointless. We encourage you to talk to your children about their books as well as listen to them read. </a:t>
            </a:r>
          </a:p>
          <a:p>
            <a:r>
              <a:rPr lang="en-GB" dirty="0"/>
              <a:t>Reading is vital in all areas of education ( including maths).  Children need to make sure they have a reading book with them everyday at school. </a:t>
            </a:r>
          </a:p>
        </p:txBody>
      </p:sp>
    </p:spTree>
    <p:extLst>
      <p:ext uri="{BB962C8B-B14F-4D97-AF65-F5344CB8AC3E}">
        <p14:creationId xmlns:p14="http://schemas.microsoft.com/office/powerpoint/2010/main" val="3485867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6600" b="1" dirty="0"/>
              <a:t>Independence</a:t>
            </a:r>
            <a:r>
              <a:rPr lang="en-GB" dirty="0"/>
              <a:t> </a:t>
            </a:r>
          </a:p>
        </p:txBody>
      </p:sp>
      <p:sp>
        <p:nvSpPr>
          <p:cNvPr id="3" name="Content Placeholder 2"/>
          <p:cNvSpPr>
            <a:spLocks noGrp="1"/>
          </p:cNvSpPr>
          <p:nvPr>
            <p:ph idx="1"/>
          </p:nvPr>
        </p:nvSpPr>
        <p:spPr/>
        <p:txBody>
          <a:bodyPr>
            <a:normAutofit lnSpcReduction="10000"/>
          </a:bodyPr>
          <a:lstStyle/>
          <a:p>
            <a:r>
              <a:rPr lang="en-GB" dirty="0"/>
              <a:t>Now that your child is at the end of Key Stage 2 it is important that they are independent and responsible for their own things. This is all to prepare them for secondary where they need to be carrying around their own equipment. </a:t>
            </a:r>
          </a:p>
          <a:p>
            <a:endParaRPr lang="en-GB" dirty="0"/>
          </a:p>
          <a:p>
            <a:r>
              <a:rPr lang="en-GB" dirty="0"/>
              <a:t>Try to encourage your child to remember their own equipment e.g. book bag, reading book, water bottle etc.</a:t>
            </a:r>
          </a:p>
          <a:p>
            <a:endParaRPr lang="en-GB" dirty="0"/>
          </a:p>
          <a:p>
            <a:r>
              <a:rPr lang="en-GB" dirty="0"/>
              <a:t>In class the children will be encouraged to be independent with their work, selecting equipment or resources that they think will help them </a:t>
            </a:r>
          </a:p>
        </p:txBody>
      </p:sp>
    </p:spTree>
    <p:extLst>
      <p:ext uri="{BB962C8B-B14F-4D97-AF65-F5344CB8AC3E}">
        <p14:creationId xmlns:p14="http://schemas.microsoft.com/office/powerpoint/2010/main" val="2609274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3830" y="142466"/>
            <a:ext cx="10624456" cy="6001643"/>
          </a:xfrm>
          <a:prstGeom prst="rect">
            <a:avLst/>
          </a:prstGeom>
        </p:spPr>
        <p:txBody>
          <a:bodyPr wrap="square">
            <a:spAutoFit/>
          </a:bodyPr>
          <a:lstStyle/>
          <a:p>
            <a:r>
              <a:rPr lang="en-GB" sz="3200" b="1" u="sng" dirty="0"/>
              <a:t>Drinks </a:t>
            </a:r>
          </a:p>
          <a:p>
            <a:endParaRPr lang="en-GB" sz="3200" dirty="0"/>
          </a:p>
          <a:p>
            <a:r>
              <a:rPr lang="en-GB" sz="3200" dirty="0"/>
              <a:t>Children need to bring a water bottle to school with them every day. The children are allowed bottles in the classroom but these ones just need to have water in please. </a:t>
            </a:r>
          </a:p>
          <a:p>
            <a:endParaRPr lang="en-GB" sz="3200" dirty="0"/>
          </a:p>
          <a:p>
            <a:r>
              <a:rPr lang="en-GB" sz="3200" b="1" u="sng" dirty="0"/>
              <a:t>Snacks</a:t>
            </a:r>
          </a:p>
          <a:p>
            <a:endParaRPr lang="en-GB" sz="3200" dirty="0"/>
          </a:p>
          <a:p>
            <a:r>
              <a:rPr lang="en-GB" sz="3200" dirty="0"/>
              <a:t>At </a:t>
            </a:r>
            <a:r>
              <a:rPr lang="en-GB" sz="3200" dirty="0" err="1"/>
              <a:t>breaktime</a:t>
            </a:r>
            <a:r>
              <a:rPr lang="en-GB" sz="3200" dirty="0"/>
              <a:t> we are encouraging all children to eat a healthy snack - fruit. We have recently launched our fruit bar where children can purchase a piece of fruit for 15p. Sorry no cereal bars at </a:t>
            </a:r>
            <a:r>
              <a:rPr lang="en-GB" sz="3200" dirty="0" err="1"/>
              <a:t>breaktimes</a:t>
            </a:r>
            <a:r>
              <a:rPr lang="en-GB" sz="3200" dirty="0"/>
              <a:t>!</a:t>
            </a:r>
          </a:p>
        </p:txBody>
      </p:sp>
    </p:spTree>
    <p:extLst>
      <p:ext uri="{BB962C8B-B14F-4D97-AF65-F5344CB8AC3E}">
        <p14:creationId xmlns:p14="http://schemas.microsoft.com/office/powerpoint/2010/main" val="654506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Staff</a:t>
            </a:r>
          </a:p>
        </p:txBody>
      </p:sp>
      <p:sp>
        <p:nvSpPr>
          <p:cNvPr id="3" name="Content Placeholder 2"/>
          <p:cNvSpPr>
            <a:spLocks noGrp="1"/>
          </p:cNvSpPr>
          <p:nvPr>
            <p:ph idx="1"/>
          </p:nvPr>
        </p:nvSpPr>
        <p:spPr/>
        <p:txBody>
          <a:bodyPr>
            <a:normAutofit/>
          </a:bodyPr>
          <a:lstStyle/>
          <a:p>
            <a:r>
              <a:rPr lang="en-GB" dirty="0"/>
              <a:t>This year Key stage will be taught in a team approach. Year 6 will be taught by the following staff</a:t>
            </a:r>
          </a:p>
          <a:p>
            <a:r>
              <a:rPr lang="en-GB" dirty="0"/>
              <a:t>Mrs Pritchard </a:t>
            </a:r>
          </a:p>
          <a:p>
            <a:r>
              <a:rPr lang="en-GB" dirty="0"/>
              <a:t>Mrs Young – French</a:t>
            </a:r>
          </a:p>
          <a:p>
            <a:r>
              <a:rPr lang="en-GB" dirty="0"/>
              <a:t>Mr James – Music</a:t>
            </a:r>
          </a:p>
          <a:p>
            <a:r>
              <a:rPr lang="en-GB" dirty="0"/>
              <a:t>Mr Machin – PE</a:t>
            </a:r>
          </a:p>
          <a:p>
            <a:r>
              <a:rPr lang="en-GB" dirty="0"/>
              <a:t>Mrs Jones – Spellings, PSHE and RE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858679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SATs </a:t>
            </a:r>
            <a:br>
              <a:rPr lang="en-GB" dirty="0"/>
            </a:br>
            <a:endParaRPr lang="en-GB" dirty="0"/>
          </a:p>
        </p:txBody>
      </p:sp>
      <p:sp>
        <p:nvSpPr>
          <p:cNvPr id="3" name="Content Placeholder 2"/>
          <p:cNvSpPr>
            <a:spLocks noGrp="1"/>
          </p:cNvSpPr>
          <p:nvPr>
            <p:ph idx="1"/>
          </p:nvPr>
        </p:nvSpPr>
        <p:spPr/>
        <p:txBody>
          <a:bodyPr/>
          <a:lstStyle/>
          <a:p>
            <a:r>
              <a:rPr lang="en-GB" dirty="0"/>
              <a:t>I will be offering more detail about the SATs test later on in the year</a:t>
            </a:r>
          </a:p>
          <a:p>
            <a:r>
              <a:rPr lang="en-GB" dirty="0"/>
              <a:t>In the meantime, children will be provided with a login for </a:t>
            </a:r>
            <a:r>
              <a:rPr lang="en-GB" dirty="0" err="1"/>
              <a:t>SATSBootcamp</a:t>
            </a:r>
            <a:r>
              <a:rPr lang="en-GB" dirty="0"/>
              <a:t>. This will give them opportunities to practise past papers and revise key areas of the curriculum</a:t>
            </a:r>
          </a:p>
          <a:p>
            <a:r>
              <a:rPr lang="en-GB" dirty="0"/>
              <a:t>As I tell the children SATs are something that I have to worry about and as long as they try their best then we will be proud of them. </a:t>
            </a:r>
          </a:p>
          <a:p>
            <a:endParaRPr lang="en-GB" dirty="0"/>
          </a:p>
        </p:txBody>
      </p:sp>
    </p:spTree>
    <p:extLst>
      <p:ext uri="{BB962C8B-B14F-4D97-AF65-F5344CB8AC3E}">
        <p14:creationId xmlns:p14="http://schemas.microsoft.com/office/powerpoint/2010/main" val="1945860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SMHW</a:t>
            </a:r>
          </a:p>
        </p:txBody>
      </p:sp>
      <p:sp>
        <p:nvSpPr>
          <p:cNvPr id="3" name="Content Placeholder 2"/>
          <p:cNvSpPr>
            <a:spLocks noGrp="1"/>
          </p:cNvSpPr>
          <p:nvPr>
            <p:ph idx="1"/>
          </p:nvPr>
        </p:nvSpPr>
        <p:spPr/>
        <p:txBody>
          <a:bodyPr/>
          <a:lstStyle/>
          <a:p>
            <a:r>
              <a:rPr lang="en-GB" dirty="0"/>
              <a:t>This year we will be using Show my homework in a slightly different way. As well as using it to set homework we will also be using it to record our house points. </a:t>
            </a:r>
          </a:p>
          <a:p>
            <a:endParaRPr lang="en-GB" dirty="0"/>
          </a:p>
          <a:p>
            <a:r>
              <a:rPr lang="en-GB" dirty="0"/>
              <a:t>This points will be added to your child’s profile and a notification will be sent to you as parents. We are hoping that this will increase the positive talk between home and school and that as parents, you are  more aware of when your child s working well within school. </a:t>
            </a:r>
          </a:p>
        </p:txBody>
      </p:sp>
    </p:spTree>
    <p:extLst>
      <p:ext uri="{BB962C8B-B14F-4D97-AF65-F5344CB8AC3E}">
        <p14:creationId xmlns:p14="http://schemas.microsoft.com/office/powerpoint/2010/main" val="1822755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82283"/>
            <a:ext cx="9144000" cy="1437957"/>
          </a:xfrm>
        </p:spPr>
        <p:txBody>
          <a:bodyPr/>
          <a:lstStyle/>
          <a:p>
            <a:r>
              <a:rPr lang="en-GB" dirty="0"/>
              <a:t>How to help your child.</a:t>
            </a:r>
          </a:p>
        </p:txBody>
      </p:sp>
      <p:sp>
        <p:nvSpPr>
          <p:cNvPr id="3" name="Subtitle 2"/>
          <p:cNvSpPr>
            <a:spLocks noGrp="1"/>
          </p:cNvSpPr>
          <p:nvPr>
            <p:ph type="subTitle" idx="1"/>
          </p:nvPr>
        </p:nvSpPr>
        <p:spPr>
          <a:xfrm>
            <a:off x="1524000" y="2390503"/>
            <a:ext cx="9144000" cy="4023360"/>
          </a:xfrm>
        </p:spPr>
        <p:txBody>
          <a:bodyPr>
            <a:normAutofit/>
          </a:bodyPr>
          <a:lstStyle/>
          <a:p>
            <a:r>
              <a:rPr lang="en-GB" dirty="0"/>
              <a:t>• Ensure your child has the best possible attendance at school.</a:t>
            </a:r>
          </a:p>
          <a:p>
            <a:r>
              <a:rPr lang="en-GB" dirty="0"/>
              <a:t> • Support your child with any homework tasks.</a:t>
            </a:r>
          </a:p>
          <a:p>
            <a:r>
              <a:rPr lang="en-GB" dirty="0"/>
              <a:t> • Reading, spelling and arithmetic (e.g. times tables) are always good to practise. </a:t>
            </a:r>
          </a:p>
          <a:p>
            <a:r>
              <a:rPr lang="en-GB" dirty="0"/>
              <a:t>• Talk to your child about what they have learnt at school and what book(s) they are reading (the character, the plot, their opinion). </a:t>
            </a:r>
          </a:p>
          <a:p>
            <a:r>
              <a:rPr lang="en-GB" dirty="0"/>
              <a:t>• Make sure your child has a good sleep and healthy breakfast every day!</a:t>
            </a:r>
          </a:p>
        </p:txBody>
      </p:sp>
    </p:spTree>
    <p:extLst>
      <p:ext uri="{BB962C8B-B14F-4D97-AF65-F5344CB8AC3E}">
        <p14:creationId xmlns:p14="http://schemas.microsoft.com/office/powerpoint/2010/main" val="3725841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8194" y="335846"/>
            <a:ext cx="11456126" cy="6001643"/>
          </a:xfrm>
          <a:prstGeom prst="rect">
            <a:avLst/>
          </a:prstGeom>
        </p:spPr>
        <p:txBody>
          <a:bodyPr wrap="square">
            <a:spAutoFit/>
          </a:bodyPr>
          <a:lstStyle/>
          <a:p>
            <a:r>
              <a:rPr lang="en-GB" dirty="0"/>
              <a:t>  </a:t>
            </a:r>
            <a:r>
              <a:rPr lang="en-GB" sz="2400" dirty="0"/>
              <a:t>• Practise and learn weekly spelling lists – make it fun! </a:t>
            </a:r>
          </a:p>
          <a:p>
            <a:r>
              <a:rPr lang="en-GB" sz="2400" dirty="0"/>
              <a:t>• Encourage opportunities for writing such as letters to family or friends, shopping lists, notes or reminders, stories and poems. </a:t>
            </a:r>
          </a:p>
          <a:p>
            <a:r>
              <a:rPr lang="en-GB" sz="2400" dirty="0"/>
              <a:t>• Encourage use of a dictionary to check spelling and a thesaurus to find synonyms and expand vocabulary. </a:t>
            </a:r>
          </a:p>
          <a:p>
            <a:r>
              <a:rPr lang="en-GB" sz="2400" dirty="0"/>
              <a:t>• Remember that good readers become good writers! Identify good writing features when reading (e.g. vocabulary, sentence structure and punctuation). </a:t>
            </a:r>
          </a:p>
          <a:p>
            <a:r>
              <a:rPr lang="en-GB" sz="2400" dirty="0"/>
              <a:t>• Show your appreciation: praise and encourage, even for small successes! </a:t>
            </a:r>
          </a:p>
          <a:p>
            <a:r>
              <a:rPr lang="en-GB" sz="2400" dirty="0"/>
              <a:t>• Play times tables games.</a:t>
            </a:r>
          </a:p>
          <a:p>
            <a:r>
              <a:rPr lang="en-GB" sz="2400" dirty="0"/>
              <a:t> • Play mental maths games including counting in different amounts, forwards and backwards. </a:t>
            </a:r>
          </a:p>
          <a:p>
            <a:r>
              <a:rPr lang="en-GB" sz="2400" dirty="0"/>
              <a:t>• Encourage opportunities for telling the time. </a:t>
            </a:r>
          </a:p>
          <a:p>
            <a:r>
              <a:rPr lang="en-GB" sz="2400" dirty="0"/>
              <a:t>• Encourage opportunities for counting coins and money; finding amounts or calculating change when shopping. </a:t>
            </a:r>
          </a:p>
          <a:p>
            <a:r>
              <a:rPr lang="en-GB" sz="2400" dirty="0"/>
              <a:t>• Play games involving numbers or logic, such as dominoes, card games, darts, draughts and chess.</a:t>
            </a:r>
          </a:p>
        </p:txBody>
      </p:sp>
    </p:spTree>
    <p:extLst>
      <p:ext uri="{BB962C8B-B14F-4D97-AF65-F5344CB8AC3E}">
        <p14:creationId xmlns:p14="http://schemas.microsoft.com/office/powerpoint/2010/main" val="12940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923E787-27FE-4BD0-B3A7-C4906D13E3FD}"/>
              </a:ext>
            </a:extLst>
          </p:cNvPr>
          <p:cNvPicPr>
            <a:picLocks noChangeAspect="1"/>
          </p:cNvPicPr>
          <p:nvPr/>
        </p:nvPicPr>
        <p:blipFill>
          <a:blip r:embed="rId2"/>
          <a:stretch>
            <a:fillRect/>
          </a:stretch>
        </p:blipFill>
        <p:spPr>
          <a:xfrm>
            <a:off x="174076" y="560832"/>
            <a:ext cx="11579531" cy="5608320"/>
          </a:xfrm>
          <a:prstGeom prst="rect">
            <a:avLst/>
          </a:prstGeom>
        </p:spPr>
      </p:pic>
    </p:spTree>
    <p:extLst>
      <p:ext uri="{BB962C8B-B14F-4D97-AF65-F5344CB8AC3E}">
        <p14:creationId xmlns:p14="http://schemas.microsoft.com/office/powerpoint/2010/main" val="1551962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School Day</a:t>
            </a:r>
          </a:p>
        </p:txBody>
      </p:sp>
      <p:sp>
        <p:nvSpPr>
          <p:cNvPr id="3" name="Content Placeholder 2"/>
          <p:cNvSpPr>
            <a:spLocks noGrp="1"/>
          </p:cNvSpPr>
          <p:nvPr>
            <p:ph idx="1"/>
          </p:nvPr>
        </p:nvSpPr>
        <p:spPr/>
        <p:txBody>
          <a:bodyPr/>
          <a:lstStyle/>
          <a:p>
            <a:r>
              <a:rPr lang="en-GB" dirty="0"/>
              <a:t>Gates open at 8.45, Year 6 pupils can come straight into class. Gates will close at 8.55 </a:t>
            </a:r>
            <a:r>
              <a:rPr lang="en-GB" dirty="0" err="1"/>
              <a:t>a.m</a:t>
            </a:r>
            <a:r>
              <a:rPr lang="en-GB" dirty="0"/>
              <a:t> </a:t>
            </a:r>
          </a:p>
          <a:p>
            <a:r>
              <a:rPr lang="en-GB" dirty="0"/>
              <a:t>Break: 11.00 – 11.15</a:t>
            </a:r>
          </a:p>
          <a:p>
            <a:r>
              <a:rPr lang="en-GB" dirty="0"/>
              <a:t>Lunch Year 12:25 – 1:20</a:t>
            </a:r>
          </a:p>
          <a:p>
            <a:r>
              <a:rPr lang="en-GB" dirty="0"/>
              <a:t>Home time 3.25 pm</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125827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Attendance</a:t>
            </a:r>
            <a:endParaRPr lang="en-GB" dirty="0"/>
          </a:p>
        </p:txBody>
      </p:sp>
      <p:sp>
        <p:nvSpPr>
          <p:cNvPr id="3" name="Subtitle 2"/>
          <p:cNvSpPr>
            <a:spLocks noGrp="1"/>
          </p:cNvSpPr>
          <p:nvPr>
            <p:ph type="subTitle" idx="1"/>
          </p:nvPr>
        </p:nvSpPr>
        <p:spPr/>
        <p:txBody>
          <a:bodyPr/>
          <a:lstStyle/>
          <a:p>
            <a:endParaRPr lang="en-GB" dirty="0"/>
          </a:p>
        </p:txBody>
      </p:sp>
      <p:pic>
        <p:nvPicPr>
          <p:cNvPr id="1026" name="Picture 2" descr=" st martins school logo"/>
          <p:cNvPicPr>
            <a:picLocks noChangeAspect="1" noChangeArrowheads="1"/>
          </p:cNvPicPr>
          <p:nvPr/>
        </p:nvPicPr>
        <p:blipFill rotWithShape="1">
          <a:blip r:embed="rId2">
            <a:extLst>
              <a:ext uri="{28A0092B-C50C-407E-A947-70E740481C1C}">
                <a14:useLocalDpi xmlns:a14="http://schemas.microsoft.com/office/drawing/2010/main" val="0"/>
              </a:ext>
            </a:extLst>
          </a:blip>
          <a:srcRect r="76188"/>
          <a:stretch/>
        </p:blipFill>
        <p:spPr bwMode="auto">
          <a:xfrm>
            <a:off x="10687899" y="5193413"/>
            <a:ext cx="886841" cy="1047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7978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22E87-4447-4662-8519-F96C5564D343}"/>
              </a:ext>
            </a:extLst>
          </p:cNvPr>
          <p:cNvSpPr>
            <a:spLocks noGrp="1"/>
          </p:cNvSpPr>
          <p:nvPr>
            <p:ph type="title"/>
          </p:nvPr>
        </p:nvSpPr>
        <p:spPr/>
        <p:txBody>
          <a:bodyPr/>
          <a:lstStyle/>
          <a:p>
            <a:r>
              <a:rPr lang="en-GB" dirty="0"/>
              <a:t>Our expectations</a:t>
            </a:r>
          </a:p>
        </p:txBody>
      </p:sp>
      <p:sp>
        <p:nvSpPr>
          <p:cNvPr id="4" name="Rectangle 3">
            <a:extLst>
              <a:ext uri="{FF2B5EF4-FFF2-40B4-BE49-F238E27FC236}">
                <a16:creationId xmlns:a16="http://schemas.microsoft.com/office/drawing/2014/main" id="{C63338FE-0AB3-4D0B-801C-9511BB2BA95E}"/>
              </a:ext>
            </a:extLst>
          </p:cNvPr>
          <p:cNvSpPr/>
          <p:nvPr/>
        </p:nvSpPr>
        <p:spPr>
          <a:xfrm>
            <a:off x="318412" y="2348517"/>
            <a:ext cx="11292396" cy="2308324"/>
          </a:xfrm>
          <a:prstGeom prst="rect">
            <a:avLst/>
          </a:prstGeom>
        </p:spPr>
        <p:txBody>
          <a:bodyPr wrap="square">
            <a:spAutoFit/>
          </a:bodyPr>
          <a:lstStyle/>
          <a:p>
            <a:pPr fontAlgn="base"/>
            <a:r>
              <a:rPr lang="en-GB" b="1" dirty="0">
                <a:solidFill>
                  <a:srgbClr val="3D598F"/>
                </a:solidFill>
                <a:latin typeface="Open Sans"/>
              </a:rPr>
              <a:t>Children are expected to attend school regularly and punctually.</a:t>
            </a:r>
          </a:p>
          <a:p>
            <a:pPr fontAlgn="base"/>
            <a:endParaRPr lang="en-GB" b="1" dirty="0">
              <a:solidFill>
                <a:srgbClr val="3D598F"/>
              </a:solidFill>
              <a:latin typeface="Open Sans"/>
            </a:endParaRPr>
          </a:p>
          <a:p>
            <a:pPr fontAlgn="base"/>
            <a:r>
              <a:rPr lang="en-GB" dirty="0">
                <a:solidFill>
                  <a:srgbClr val="535353"/>
                </a:solidFill>
                <a:latin typeface="inherit"/>
              </a:rPr>
              <a:t>Missing out on lessons leaves children vulnerable to falling behind. Children with poor attendance achieve less in both primary and secondary school.’</a:t>
            </a:r>
            <a:endParaRPr lang="en-GB" dirty="0">
              <a:solidFill>
                <a:srgbClr val="535353"/>
              </a:solidFill>
              <a:latin typeface="Open Sans"/>
            </a:endParaRPr>
          </a:p>
          <a:p>
            <a:pPr fontAlgn="base"/>
            <a:r>
              <a:rPr lang="en-GB" dirty="0">
                <a:solidFill>
                  <a:srgbClr val="535353"/>
                </a:solidFill>
                <a:latin typeface="inherit"/>
              </a:rPr>
              <a:t>Our aim at St Martins School is for our whole school attendance to be in line with or above local and national figures.</a:t>
            </a:r>
          </a:p>
          <a:p>
            <a:pPr fontAlgn="base"/>
            <a:endParaRPr lang="en-GB" dirty="0">
              <a:solidFill>
                <a:srgbClr val="535353"/>
              </a:solidFill>
              <a:latin typeface="inherit"/>
            </a:endParaRPr>
          </a:p>
          <a:p>
            <a:pPr fontAlgn="base"/>
            <a:r>
              <a:rPr lang="en-GB" dirty="0">
                <a:solidFill>
                  <a:srgbClr val="535353"/>
                </a:solidFill>
                <a:latin typeface="inherit"/>
              </a:rPr>
              <a:t>An attendance of 97% or higher is a realistic target which would allow our pupils to flourish in all aspects of their growth.</a:t>
            </a:r>
            <a:endParaRPr lang="en-GB" dirty="0">
              <a:solidFill>
                <a:srgbClr val="535353"/>
              </a:solidFill>
              <a:latin typeface="Open Sans"/>
            </a:endParaRPr>
          </a:p>
        </p:txBody>
      </p:sp>
      <p:sp>
        <p:nvSpPr>
          <p:cNvPr id="6" name="Rounded Rectangle 2">
            <a:extLst>
              <a:ext uri="{FF2B5EF4-FFF2-40B4-BE49-F238E27FC236}">
                <a16:creationId xmlns:a16="http://schemas.microsoft.com/office/drawing/2014/main" id="{3F173F63-BF7E-4F5D-8739-EAED49DB9197}"/>
              </a:ext>
            </a:extLst>
          </p:cNvPr>
          <p:cNvSpPr/>
          <p:nvPr/>
        </p:nvSpPr>
        <p:spPr>
          <a:xfrm>
            <a:off x="781905" y="5102113"/>
            <a:ext cx="10117392" cy="1229032"/>
          </a:xfrm>
          <a:prstGeom prst="roundRect">
            <a:avLst/>
          </a:prstGeom>
          <a:solidFill>
            <a:schemeClr val="accent1">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solidFill>
                  <a:srgbClr val="0B0C0C"/>
                </a:solidFill>
                <a:latin typeface="GDS Transport"/>
              </a:rPr>
              <a:t>Schools that improve attendance, maintain high levels of attendance and minimise persistent absence all have a number of features in common. </a:t>
            </a:r>
          </a:p>
          <a:p>
            <a:r>
              <a:rPr lang="en-US">
                <a:solidFill>
                  <a:srgbClr val="0B0C0C"/>
                </a:solidFill>
                <a:latin typeface="GDS Transport"/>
              </a:rPr>
              <a:t>They </a:t>
            </a:r>
            <a:r>
              <a:rPr lang="en-US" b="1">
                <a:solidFill>
                  <a:srgbClr val="0B0C0C"/>
                </a:solidFill>
                <a:latin typeface="GDS Transport"/>
              </a:rPr>
              <a:t>‘Listen, understand, empathise and support – but do not tolerate’.</a:t>
            </a:r>
            <a:endParaRPr lang="en-US" b="1" dirty="0">
              <a:solidFill>
                <a:srgbClr val="0B0C0C"/>
              </a:solidFill>
              <a:latin typeface="GDS Transport"/>
            </a:endParaRPr>
          </a:p>
        </p:txBody>
      </p:sp>
    </p:spTree>
    <p:extLst>
      <p:ext uri="{BB962C8B-B14F-4D97-AF65-F5344CB8AC3E}">
        <p14:creationId xmlns:p14="http://schemas.microsoft.com/office/powerpoint/2010/main" val="292954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22E87-4447-4662-8519-F96C5564D343}"/>
              </a:ext>
            </a:extLst>
          </p:cNvPr>
          <p:cNvSpPr>
            <a:spLocks noGrp="1"/>
          </p:cNvSpPr>
          <p:nvPr>
            <p:ph type="title"/>
          </p:nvPr>
        </p:nvSpPr>
        <p:spPr/>
        <p:txBody>
          <a:bodyPr/>
          <a:lstStyle/>
          <a:p>
            <a:r>
              <a:rPr lang="en-GB" dirty="0"/>
              <a:t>Absence procedures</a:t>
            </a:r>
          </a:p>
        </p:txBody>
      </p:sp>
      <p:sp>
        <p:nvSpPr>
          <p:cNvPr id="4" name="Rectangle 3">
            <a:extLst>
              <a:ext uri="{FF2B5EF4-FFF2-40B4-BE49-F238E27FC236}">
                <a16:creationId xmlns:a16="http://schemas.microsoft.com/office/drawing/2014/main" id="{C63338FE-0AB3-4D0B-801C-9511BB2BA95E}"/>
              </a:ext>
            </a:extLst>
          </p:cNvPr>
          <p:cNvSpPr/>
          <p:nvPr/>
        </p:nvSpPr>
        <p:spPr>
          <a:xfrm>
            <a:off x="449802" y="2011165"/>
            <a:ext cx="11292396" cy="26961227"/>
          </a:xfrm>
          <a:prstGeom prst="rect">
            <a:avLst/>
          </a:prstGeom>
        </p:spPr>
        <p:txBody>
          <a:bodyPr wrap="square">
            <a:spAutoFit/>
          </a:bodyPr>
          <a:lstStyle/>
          <a:p>
            <a:pPr fontAlgn="base"/>
            <a:endParaRPr lang="en-GB" b="1" dirty="0">
              <a:solidFill>
                <a:srgbClr val="3D598F"/>
              </a:solidFill>
              <a:latin typeface="Open Sans"/>
            </a:endParaRPr>
          </a:p>
          <a:p>
            <a:pPr fontAlgn="base"/>
            <a:r>
              <a:rPr lang="en-GB" dirty="0">
                <a:solidFill>
                  <a:srgbClr val="535353"/>
                </a:solidFill>
                <a:latin typeface="inherit"/>
              </a:rPr>
              <a:t>Parents must contact the school as early as possible on the first day of their child’s absence and every subsequent day of absence – updating the school on their child’s condition and expected day of return. </a:t>
            </a:r>
          </a:p>
          <a:p>
            <a:pPr fontAlgn="base"/>
            <a:endParaRPr lang="en-GB" dirty="0">
              <a:solidFill>
                <a:srgbClr val="535353"/>
              </a:solidFill>
              <a:latin typeface="inherit"/>
            </a:endParaRPr>
          </a:p>
          <a:p>
            <a:pPr fontAlgn="base"/>
            <a:r>
              <a:rPr lang="en-GB" dirty="0">
                <a:solidFill>
                  <a:srgbClr val="535353"/>
                </a:solidFill>
                <a:latin typeface="inherit"/>
              </a:rPr>
              <a:t>You are kindly asked to contact school on 01691 776500, ideally by 8:30am if your child is not attending school.</a:t>
            </a:r>
          </a:p>
          <a:p>
            <a:pPr fontAlgn="base"/>
            <a:endParaRPr lang="en-GB" dirty="0">
              <a:solidFill>
                <a:srgbClr val="535353"/>
              </a:solidFill>
              <a:latin typeface="inherit"/>
            </a:endParaRPr>
          </a:p>
          <a:p>
            <a:pPr fontAlgn="base"/>
            <a:r>
              <a:rPr lang="en-GB" dirty="0">
                <a:solidFill>
                  <a:srgbClr val="535353"/>
                </a:solidFill>
                <a:latin typeface="inherit"/>
              </a:rPr>
              <a:t>School will send out an absence email should contact not have been made.</a:t>
            </a:r>
          </a:p>
          <a:p>
            <a:pPr fontAlgn="base"/>
            <a:endParaRPr lang="en-GB" dirty="0">
              <a:solidFill>
                <a:srgbClr val="535353"/>
              </a:solidFill>
              <a:latin typeface="inherit"/>
            </a:endParaRPr>
          </a:p>
          <a:p>
            <a:pPr fontAlgn="base"/>
            <a:r>
              <a:rPr lang="en-GB" dirty="0">
                <a:solidFill>
                  <a:srgbClr val="535353"/>
                </a:solidFill>
                <a:latin typeface="inherit"/>
              </a:rPr>
              <a:t>For pupils who are absent from school, in line with Shropshire policy, work will NOT be set for pupils to complete. </a:t>
            </a: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endParaRPr lang="en-GB" dirty="0">
              <a:solidFill>
                <a:srgbClr val="535353"/>
              </a:solidFill>
              <a:latin typeface="inherit"/>
            </a:endParaRPr>
          </a:p>
          <a:p>
            <a:pPr fontAlgn="base"/>
            <a:r>
              <a:rPr lang="en-GB" dirty="0">
                <a:solidFill>
                  <a:srgbClr val="535353"/>
                </a:solidFill>
                <a:latin typeface="inherit"/>
              </a:rPr>
              <a:t> 776500 ideally before 8.30am with a reason for absence.</a:t>
            </a:r>
          </a:p>
          <a:p>
            <a:pPr fontAlgn="base"/>
            <a:endParaRPr lang="en-GB" dirty="0">
              <a:solidFill>
                <a:srgbClr val="535353"/>
              </a:solidFill>
              <a:latin typeface="Open Sans"/>
            </a:endParaRPr>
          </a:p>
          <a:p>
            <a:pPr fontAlgn="base"/>
            <a:r>
              <a:rPr lang="en-GB" dirty="0">
                <a:solidFill>
                  <a:srgbClr val="535353"/>
                </a:solidFill>
                <a:latin typeface="inherit"/>
              </a:rPr>
              <a:t> A daily phone call or text message is sent to the parent/carer if they have not reported their child’s absence.</a:t>
            </a:r>
            <a:endParaRPr lang="en-GB" dirty="0">
              <a:solidFill>
                <a:srgbClr val="535353"/>
              </a:solidFill>
              <a:latin typeface="Open Sans"/>
            </a:endParaRPr>
          </a:p>
          <a:p>
            <a:pPr fontAlgn="base"/>
            <a:r>
              <a:rPr lang="en-GB" dirty="0">
                <a:solidFill>
                  <a:srgbClr val="535353"/>
                </a:solidFill>
                <a:latin typeface="inherit"/>
              </a:rPr>
              <a:t>If contact cannot be made with parent/carer, a home visit may be carried out by the Wellbeing, Attendance and Intervention Coordinator and other agencies may be informed where necessary.</a:t>
            </a:r>
            <a:endParaRPr lang="en-GB" dirty="0">
              <a:solidFill>
                <a:srgbClr val="535353"/>
              </a:solidFill>
              <a:latin typeface="Open Sans"/>
            </a:endParaRPr>
          </a:p>
          <a:p>
            <a:pPr fontAlgn="base"/>
            <a:r>
              <a:rPr lang="en-GB" dirty="0">
                <a:solidFill>
                  <a:srgbClr val="535353"/>
                </a:solidFill>
                <a:latin typeface="inherit"/>
              </a:rPr>
              <a:t> In the case of regular absence or continued absence, medical evidence for proof of absence may be requested. This evidence may include:</a:t>
            </a:r>
            <a:endParaRPr lang="en-GB" dirty="0">
              <a:solidFill>
                <a:srgbClr val="535353"/>
              </a:solidFill>
              <a:latin typeface="Open Sans"/>
            </a:endParaRPr>
          </a:p>
          <a:p>
            <a:pPr fontAlgn="base">
              <a:buFont typeface="Arial" panose="020B0604020202020204" pitchFamily="34" charset="0"/>
              <a:buChar char="•"/>
            </a:pPr>
            <a:r>
              <a:rPr lang="en-GB" dirty="0">
                <a:solidFill>
                  <a:srgbClr val="535353"/>
                </a:solidFill>
                <a:latin typeface="inherit"/>
              </a:rPr>
              <a:t>  GP appointment card (name/date/time clearly stated)</a:t>
            </a:r>
          </a:p>
          <a:p>
            <a:pPr fontAlgn="base">
              <a:buFont typeface="Arial" panose="020B0604020202020204" pitchFamily="34" charset="0"/>
              <a:buChar char="•"/>
            </a:pPr>
            <a:r>
              <a:rPr lang="en-GB" dirty="0">
                <a:solidFill>
                  <a:srgbClr val="535353"/>
                </a:solidFill>
                <a:latin typeface="inherit"/>
              </a:rPr>
              <a:t>  Prescription</a:t>
            </a:r>
          </a:p>
          <a:p>
            <a:pPr fontAlgn="base">
              <a:buFont typeface="Arial" panose="020B0604020202020204" pitchFamily="34" charset="0"/>
              <a:buChar char="•"/>
            </a:pPr>
            <a:r>
              <a:rPr lang="en-GB" dirty="0">
                <a:solidFill>
                  <a:srgbClr val="535353"/>
                </a:solidFill>
                <a:latin typeface="inherit"/>
              </a:rPr>
              <a:t>  Medical packaging with name of child on.</a:t>
            </a:r>
          </a:p>
          <a:p>
            <a:pPr fontAlgn="base">
              <a:buFont typeface="Arial" panose="020B0604020202020204" pitchFamily="34" charset="0"/>
              <a:buChar char="•"/>
            </a:pPr>
            <a:r>
              <a:rPr lang="en-GB" dirty="0">
                <a:solidFill>
                  <a:srgbClr val="535353"/>
                </a:solidFill>
                <a:latin typeface="inherit"/>
              </a:rPr>
              <a:t>  Medication.</a:t>
            </a:r>
          </a:p>
          <a:p>
            <a:pPr fontAlgn="base">
              <a:buFont typeface="Arial" panose="020B0604020202020204" pitchFamily="34" charset="0"/>
              <a:buChar char="•"/>
            </a:pPr>
            <a:r>
              <a:rPr lang="en-GB" dirty="0">
                <a:solidFill>
                  <a:srgbClr val="535353"/>
                </a:solidFill>
                <a:latin typeface="inherit"/>
              </a:rPr>
              <a:t>  Hospital letter/appointment letter.</a:t>
            </a:r>
          </a:p>
          <a:p>
            <a:pPr fontAlgn="base"/>
            <a:r>
              <a:rPr lang="en-GB" dirty="0">
                <a:solidFill>
                  <a:srgbClr val="535353"/>
                </a:solidFill>
                <a:latin typeface="inherit"/>
              </a:rPr>
              <a:t>Arrangements will be made for parents/carers to meet with Mrs Buka, our Wellbeing, Attendance and Intervention Coordinator in school and an attendance support plan may be initiated. In addition, an Early Help Assessment (EHA) will be offered, which can provide additional support that may be necessary to ensure regular attendance of your child at school.</a:t>
            </a:r>
            <a:endParaRPr lang="en-GB" dirty="0">
              <a:solidFill>
                <a:srgbClr val="535353"/>
              </a:solidFill>
              <a:latin typeface="Open Sans"/>
            </a:endParaRPr>
          </a:p>
        </p:txBody>
      </p:sp>
    </p:spTree>
    <p:extLst>
      <p:ext uri="{BB962C8B-B14F-4D97-AF65-F5344CB8AC3E}">
        <p14:creationId xmlns:p14="http://schemas.microsoft.com/office/powerpoint/2010/main" val="2259607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22E87-4447-4662-8519-F96C5564D343}"/>
              </a:ext>
            </a:extLst>
          </p:cNvPr>
          <p:cNvSpPr>
            <a:spLocks noGrp="1"/>
          </p:cNvSpPr>
          <p:nvPr>
            <p:ph type="title"/>
          </p:nvPr>
        </p:nvSpPr>
        <p:spPr/>
        <p:txBody>
          <a:bodyPr/>
          <a:lstStyle/>
          <a:p>
            <a:r>
              <a:rPr lang="en-GB" dirty="0"/>
              <a:t>Lateness</a:t>
            </a:r>
          </a:p>
        </p:txBody>
      </p:sp>
      <p:sp>
        <p:nvSpPr>
          <p:cNvPr id="4" name="Rectangle 3">
            <a:extLst>
              <a:ext uri="{FF2B5EF4-FFF2-40B4-BE49-F238E27FC236}">
                <a16:creationId xmlns:a16="http://schemas.microsoft.com/office/drawing/2014/main" id="{C63338FE-0AB3-4D0B-801C-9511BB2BA95E}"/>
              </a:ext>
            </a:extLst>
          </p:cNvPr>
          <p:cNvSpPr/>
          <p:nvPr/>
        </p:nvSpPr>
        <p:spPr>
          <a:xfrm>
            <a:off x="519048" y="2048890"/>
            <a:ext cx="11292396" cy="2862322"/>
          </a:xfrm>
          <a:prstGeom prst="rect">
            <a:avLst/>
          </a:prstGeom>
        </p:spPr>
        <p:txBody>
          <a:bodyPr wrap="square">
            <a:spAutoFit/>
          </a:bodyPr>
          <a:lstStyle/>
          <a:p>
            <a:pPr fontAlgn="base"/>
            <a:endParaRPr lang="en-GB" dirty="0">
              <a:solidFill>
                <a:srgbClr val="535353"/>
              </a:solidFill>
              <a:latin typeface="inherit"/>
            </a:endParaRPr>
          </a:p>
          <a:p>
            <a:pPr fontAlgn="base"/>
            <a:r>
              <a:rPr lang="en-GB" dirty="0">
                <a:solidFill>
                  <a:srgbClr val="535353"/>
                </a:solidFill>
                <a:latin typeface="inherit"/>
              </a:rPr>
              <a:t>Punctuality is of very important and lateness will not be tolerated. </a:t>
            </a:r>
          </a:p>
          <a:p>
            <a:pPr fontAlgn="base"/>
            <a:endParaRPr lang="en-GB" dirty="0">
              <a:solidFill>
                <a:srgbClr val="535353"/>
              </a:solidFill>
              <a:latin typeface="inherit"/>
            </a:endParaRPr>
          </a:p>
          <a:p>
            <a:pPr fontAlgn="base"/>
            <a:r>
              <a:rPr lang="en-GB" dirty="0">
                <a:solidFill>
                  <a:srgbClr val="535353"/>
                </a:solidFill>
                <a:latin typeface="inherit"/>
              </a:rPr>
              <a:t>The gate to Primary is opened for pupils to enter school and be ready for learning at 8.45am and is then locked at 8.55am. </a:t>
            </a:r>
          </a:p>
          <a:p>
            <a:pPr fontAlgn="base"/>
            <a:r>
              <a:rPr lang="en-GB" dirty="0">
                <a:solidFill>
                  <a:srgbClr val="535353"/>
                </a:solidFill>
                <a:latin typeface="inherit"/>
              </a:rPr>
              <a:t>Pupils reaching school outside of this time will need to enter and sign in at the main reception.</a:t>
            </a:r>
          </a:p>
          <a:p>
            <a:pPr fontAlgn="base"/>
            <a:endParaRPr lang="en-GB" dirty="0">
              <a:solidFill>
                <a:srgbClr val="535353"/>
              </a:solidFill>
              <a:latin typeface="inherit"/>
            </a:endParaRPr>
          </a:p>
          <a:p>
            <a:pPr fontAlgn="base"/>
            <a:r>
              <a:rPr lang="en-GB" dirty="0">
                <a:solidFill>
                  <a:srgbClr val="535353"/>
                </a:solidFill>
                <a:latin typeface="inherit"/>
              </a:rPr>
              <a:t>Unauthorised lateness after schools registration has closed will receive a code ‘U’ to indicate that the pupil is in school after arriving late, this will count as an absent mark.</a:t>
            </a:r>
          </a:p>
          <a:p>
            <a:pPr fontAlgn="base"/>
            <a:endParaRPr lang="en-GB" dirty="0">
              <a:solidFill>
                <a:srgbClr val="535353"/>
              </a:solidFill>
              <a:latin typeface="Open Sans"/>
            </a:endParaRPr>
          </a:p>
        </p:txBody>
      </p:sp>
    </p:spTree>
    <p:extLst>
      <p:ext uri="{BB962C8B-B14F-4D97-AF65-F5344CB8AC3E}">
        <p14:creationId xmlns:p14="http://schemas.microsoft.com/office/powerpoint/2010/main" val="4216454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22E87-4447-4662-8519-F96C5564D343}"/>
              </a:ext>
            </a:extLst>
          </p:cNvPr>
          <p:cNvSpPr>
            <a:spLocks noGrp="1"/>
          </p:cNvSpPr>
          <p:nvPr>
            <p:ph type="title"/>
          </p:nvPr>
        </p:nvSpPr>
        <p:spPr/>
        <p:txBody>
          <a:bodyPr/>
          <a:lstStyle/>
          <a:p>
            <a:r>
              <a:rPr lang="en-GB" dirty="0"/>
              <a:t>appointments</a:t>
            </a:r>
          </a:p>
        </p:txBody>
      </p:sp>
      <p:sp>
        <p:nvSpPr>
          <p:cNvPr id="4" name="Rectangle 3">
            <a:extLst>
              <a:ext uri="{FF2B5EF4-FFF2-40B4-BE49-F238E27FC236}">
                <a16:creationId xmlns:a16="http://schemas.microsoft.com/office/drawing/2014/main" id="{C63338FE-0AB3-4D0B-801C-9511BB2BA95E}"/>
              </a:ext>
            </a:extLst>
          </p:cNvPr>
          <p:cNvSpPr/>
          <p:nvPr/>
        </p:nvSpPr>
        <p:spPr>
          <a:xfrm>
            <a:off x="519048" y="2048890"/>
            <a:ext cx="11292396" cy="2308324"/>
          </a:xfrm>
          <a:prstGeom prst="rect">
            <a:avLst/>
          </a:prstGeom>
        </p:spPr>
        <p:txBody>
          <a:bodyPr wrap="square">
            <a:spAutoFit/>
          </a:bodyPr>
          <a:lstStyle/>
          <a:p>
            <a:pPr fontAlgn="base"/>
            <a:endParaRPr lang="en-GB" dirty="0">
              <a:solidFill>
                <a:srgbClr val="535353"/>
              </a:solidFill>
              <a:latin typeface="Open Sans"/>
            </a:endParaRPr>
          </a:p>
          <a:p>
            <a:pPr fontAlgn="base"/>
            <a:endParaRPr lang="en-GB" b="1" dirty="0">
              <a:solidFill>
                <a:srgbClr val="3D598F"/>
              </a:solidFill>
              <a:latin typeface="Open Sans"/>
            </a:endParaRPr>
          </a:p>
          <a:p>
            <a:pPr fontAlgn="base"/>
            <a:r>
              <a:rPr lang="en-GB" dirty="0">
                <a:solidFill>
                  <a:srgbClr val="535353"/>
                </a:solidFill>
                <a:latin typeface="inherit"/>
              </a:rPr>
              <a:t>As far as possible, parents/carers should attempt to book medical and dental appointments outside of school hours. Where this is not possible, appointments cards or letters should be brought to school to enable authorisation of absence.</a:t>
            </a:r>
            <a:endParaRPr lang="en-GB" dirty="0">
              <a:solidFill>
                <a:srgbClr val="535353"/>
              </a:solidFill>
              <a:latin typeface="Open Sans"/>
            </a:endParaRPr>
          </a:p>
          <a:p>
            <a:pPr fontAlgn="base"/>
            <a:r>
              <a:rPr lang="en-GB" dirty="0">
                <a:solidFill>
                  <a:srgbClr val="535353"/>
                </a:solidFill>
                <a:latin typeface="inherit"/>
              </a:rPr>
              <a:t>If the appointment requires the pupil to leave during the school day, they must be signed out by a parent/carer and signed back in on their return. </a:t>
            </a:r>
            <a:endParaRPr lang="en-GB" dirty="0">
              <a:solidFill>
                <a:srgbClr val="535353"/>
              </a:solidFill>
              <a:latin typeface="Open Sans"/>
            </a:endParaRPr>
          </a:p>
          <a:p>
            <a:pPr fontAlgn="base"/>
            <a:r>
              <a:rPr lang="en-GB" dirty="0">
                <a:solidFill>
                  <a:srgbClr val="535353"/>
                </a:solidFill>
                <a:latin typeface="inherit"/>
              </a:rPr>
              <a:t>Pupils must attend school before and after the appointment where possible. </a:t>
            </a:r>
            <a:endParaRPr lang="en-GB" b="0" i="0" dirty="0">
              <a:solidFill>
                <a:srgbClr val="535353"/>
              </a:solidFill>
              <a:effectLst/>
              <a:latin typeface="Open Sans"/>
            </a:endParaRPr>
          </a:p>
        </p:txBody>
      </p:sp>
    </p:spTree>
    <p:extLst>
      <p:ext uri="{BB962C8B-B14F-4D97-AF65-F5344CB8AC3E}">
        <p14:creationId xmlns:p14="http://schemas.microsoft.com/office/powerpoint/2010/main" val="1126933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41B3D111F6CA4CBEA48259FDDFA310" ma:contentTypeVersion="35" ma:contentTypeDescription="Create a new document." ma:contentTypeScope="" ma:versionID="d377d9690a8f206c3563293cdab02074">
  <xsd:schema xmlns:xsd="http://www.w3.org/2001/XMLSchema" xmlns:xs="http://www.w3.org/2001/XMLSchema" xmlns:p="http://schemas.microsoft.com/office/2006/metadata/properties" xmlns:ns3="b7c080b5-6e3d-42f3-a89b-2fadf46c8f70" xmlns:ns4="2b477010-6937-4398-ae9a-99e123ceb565" targetNamespace="http://schemas.microsoft.com/office/2006/metadata/properties" ma:root="true" ma:fieldsID="077d9cb1d78ad08b7c6774916114ea5c" ns3:_="" ns4:_="">
    <xsd:import namespace="b7c080b5-6e3d-42f3-a89b-2fadf46c8f70"/>
    <xsd:import namespace="2b477010-6937-4398-ae9a-99e123ceb56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Teams_Channel_Section_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c080b5-6e3d-42f3-a89b-2fadf46c8f7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NotebookType" ma:index="21" nillable="true" ma:displayName="Notebook Type" ma:internalName="NotebookType">
      <xsd:simpleType>
        <xsd:restriction base="dms:Text"/>
      </xsd:simpleType>
    </xsd:element>
    <xsd:element name="FolderType" ma:index="22" nillable="true" ma:displayName="Folder Type" ma:internalName="FolderType">
      <xsd:simpleType>
        <xsd:restriction base="dms:Text"/>
      </xsd:simpleType>
    </xsd:element>
    <xsd:element name="CultureName" ma:index="23" nillable="true" ma:displayName="Culture Name" ma:internalName="CultureName">
      <xsd:simpleType>
        <xsd:restriction base="dms:Text"/>
      </xsd:simpleType>
    </xsd:element>
    <xsd:element name="AppVersion" ma:index="24" nillable="true" ma:displayName="App Version" ma:internalName="AppVersion">
      <xsd:simpleType>
        <xsd:restriction base="dms:Text"/>
      </xsd:simpleType>
    </xsd:element>
    <xsd:element name="TeamsChannelId" ma:index="25" nillable="true" ma:displayName="Teams Channel Id" ma:internalName="TeamsChannelId">
      <xsd:simpleType>
        <xsd:restriction base="dms:Text"/>
      </xsd:simpleType>
    </xsd:element>
    <xsd:element name="Owner" ma:index="2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7" nillable="true" ma:displayName="Math Settings" ma:internalName="Math_Settings">
      <xsd:simpleType>
        <xsd:restriction base="dms:Text"/>
      </xsd:simpleType>
    </xsd:element>
    <xsd:element name="DefaultSectionNames" ma:index="28" nillable="true" ma:displayName="Default Section Names" ma:internalName="DefaultSectionNames">
      <xsd:simpleType>
        <xsd:restriction base="dms:Note">
          <xsd:maxLength value="255"/>
        </xsd:restriction>
      </xsd:simpleType>
    </xsd:element>
    <xsd:element name="Templates" ma:index="29" nillable="true" ma:displayName="Templates" ma:internalName="Templates">
      <xsd:simpleType>
        <xsd:restriction base="dms:Note">
          <xsd:maxLength value="255"/>
        </xsd:restriction>
      </xsd:simpleType>
    </xsd:element>
    <xsd:element name="Teachers" ma:index="30"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31"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2"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3" nillable="true" ma:displayName="Distribution Groups" ma:internalName="Distribution_Groups">
      <xsd:simpleType>
        <xsd:restriction base="dms:Note">
          <xsd:maxLength value="255"/>
        </xsd:restriction>
      </xsd:simpleType>
    </xsd:element>
    <xsd:element name="LMS_Mappings" ma:index="34" nillable="true" ma:displayName="LMS Mappings" ma:internalName="LMS_Mappings">
      <xsd:simpleType>
        <xsd:restriction base="dms:Note">
          <xsd:maxLength value="255"/>
        </xsd:restriction>
      </xsd:simpleType>
    </xsd:element>
    <xsd:element name="Invited_Teachers" ma:index="35" nillable="true" ma:displayName="Invited Teachers" ma:internalName="Invited_Teachers">
      <xsd:simpleType>
        <xsd:restriction base="dms:Note">
          <xsd:maxLength value="255"/>
        </xsd:restriction>
      </xsd:simpleType>
    </xsd:element>
    <xsd:element name="Invited_Students" ma:index="36" nillable="true" ma:displayName="Invited Students" ma:internalName="Invited_Students">
      <xsd:simpleType>
        <xsd:restriction base="dms:Note">
          <xsd:maxLength value="255"/>
        </xsd:restriction>
      </xsd:simpleType>
    </xsd:element>
    <xsd:element name="Self_Registration_Enabled" ma:index="37" nillable="true" ma:displayName="Self Registration Enabled" ma:internalName="Self_Registration_Enabled">
      <xsd:simpleType>
        <xsd:restriction base="dms:Boolean"/>
      </xsd:simpleType>
    </xsd:element>
    <xsd:element name="Has_Teacher_Only_SectionGroup" ma:index="38" nillable="true" ma:displayName="Has Teacher Only SectionGroup" ma:internalName="Has_Teacher_Only_SectionGroup">
      <xsd:simpleType>
        <xsd:restriction base="dms:Boolean"/>
      </xsd:simpleType>
    </xsd:element>
    <xsd:element name="Is_Collaboration_Space_Locked" ma:index="39" nillable="true" ma:displayName="Is Collaboration Space Locked" ma:internalName="Is_Collaboration_Space_Locked">
      <xsd:simpleType>
        <xsd:restriction base="dms:Boolean"/>
      </xsd:simpleType>
    </xsd:element>
    <xsd:element name="IsNotebookLocked" ma:index="40" nillable="true" ma:displayName="Is Notebook Locked" ma:internalName="IsNotebookLocked">
      <xsd:simpleType>
        <xsd:restriction base="dms:Boolean"/>
      </xsd:simpleType>
    </xsd:element>
    <xsd:element name="Teams_Channel_Section_Location" ma:index="41" nillable="true" ma:displayName="Teams Channel Section Location" ma:internalName="Teams_Channel_Section_Location">
      <xsd:simpleType>
        <xsd:restriction base="dms:Text"/>
      </xsd:simpleType>
    </xsd:element>
    <xsd:element name="MediaLengthInSeconds" ma:index="4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b477010-6937-4398-ae9a-99e123ceb56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s_Collaboration_Space_Locked xmlns="b7c080b5-6e3d-42f3-a89b-2fadf46c8f70" xsi:nil="true"/>
    <Teams_Channel_Section_Location xmlns="b7c080b5-6e3d-42f3-a89b-2fadf46c8f70" xsi:nil="true"/>
    <AppVersion xmlns="b7c080b5-6e3d-42f3-a89b-2fadf46c8f70" xsi:nil="true"/>
    <Invited_Teachers xmlns="b7c080b5-6e3d-42f3-a89b-2fadf46c8f70" xsi:nil="true"/>
    <IsNotebookLocked xmlns="b7c080b5-6e3d-42f3-a89b-2fadf46c8f70" xsi:nil="true"/>
    <Owner xmlns="b7c080b5-6e3d-42f3-a89b-2fadf46c8f70">
      <UserInfo>
        <DisplayName/>
        <AccountId xsi:nil="true"/>
        <AccountType/>
      </UserInfo>
    </Owner>
    <Distribution_Groups xmlns="b7c080b5-6e3d-42f3-a89b-2fadf46c8f70" xsi:nil="true"/>
    <Math_Settings xmlns="b7c080b5-6e3d-42f3-a89b-2fadf46c8f70" xsi:nil="true"/>
    <LMS_Mappings xmlns="b7c080b5-6e3d-42f3-a89b-2fadf46c8f70" xsi:nil="true"/>
    <NotebookType xmlns="b7c080b5-6e3d-42f3-a89b-2fadf46c8f70" xsi:nil="true"/>
    <Students xmlns="b7c080b5-6e3d-42f3-a89b-2fadf46c8f70">
      <UserInfo>
        <DisplayName/>
        <AccountId xsi:nil="true"/>
        <AccountType/>
      </UserInfo>
    </Students>
    <Templates xmlns="b7c080b5-6e3d-42f3-a89b-2fadf46c8f70" xsi:nil="true"/>
    <DefaultSectionNames xmlns="b7c080b5-6e3d-42f3-a89b-2fadf46c8f70" xsi:nil="true"/>
    <TeamsChannelId xmlns="b7c080b5-6e3d-42f3-a89b-2fadf46c8f70" xsi:nil="true"/>
    <FolderType xmlns="b7c080b5-6e3d-42f3-a89b-2fadf46c8f70" xsi:nil="true"/>
    <Teachers xmlns="b7c080b5-6e3d-42f3-a89b-2fadf46c8f70">
      <UserInfo>
        <DisplayName/>
        <AccountId xsi:nil="true"/>
        <AccountType/>
      </UserInfo>
    </Teachers>
    <Self_Registration_Enabled xmlns="b7c080b5-6e3d-42f3-a89b-2fadf46c8f70" xsi:nil="true"/>
    <Invited_Students xmlns="b7c080b5-6e3d-42f3-a89b-2fadf46c8f70" xsi:nil="true"/>
    <CultureName xmlns="b7c080b5-6e3d-42f3-a89b-2fadf46c8f70" xsi:nil="true"/>
    <Student_Groups xmlns="b7c080b5-6e3d-42f3-a89b-2fadf46c8f70">
      <UserInfo>
        <DisplayName/>
        <AccountId xsi:nil="true"/>
        <AccountType/>
      </UserInfo>
    </Student_Groups>
    <Has_Teacher_Only_SectionGroup xmlns="b7c080b5-6e3d-42f3-a89b-2fadf46c8f70" xsi:nil="true"/>
  </documentManagement>
</p:properties>
</file>

<file path=customXml/itemProps1.xml><?xml version="1.0" encoding="utf-8"?>
<ds:datastoreItem xmlns:ds="http://schemas.openxmlformats.org/officeDocument/2006/customXml" ds:itemID="{1DE2F706-26E2-4710-98BF-8EEC01E6BD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c080b5-6e3d-42f3-a89b-2fadf46c8f70"/>
    <ds:schemaRef ds:uri="2b477010-6937-4398-ae9a-99e123ceb5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9FA591-661D-4D0D-B329-A5EC2C8C0F2C}">
  <ds:schemaRefs>
    <ds:schemaRef ds:uri="http://schemas.microsoft.com/sharepoint/v3/contenttype/forms"/>
  </ds:schemaRefs>
</ds:datastoreItem>
</file>

<file path=customXml/itemProps3.xml><?xml version="1.0" encoding="utf-8"?>
<ds:datastoreItem xmlns:ds="http://schemas.openxmlformats.org/officeDocument/2006/customXml" ds:itemID="{928E2573-4DFD-4CA5-926C-87D87B0E13C8}">
  <ds:schemaRefs>
    <ds:schemaRef ds:uri="http://purl.org/dc/elements/1.1/"/>
    <ds:schemaRef ds:uri="http://schemas.microsoft.com/office/2006/metadata/properties"/>
    <ds:schemaRef ds:uri="2b477010-6937-4398-ae9a-99e123ceb56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7c080b5-6e3d-42f3-a89b-2fadf46c8f7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624</TotalTime>
  <Words>2441</Words>
  <Application>Microsoft Office PowerPoint</Application>
  <PresentationFormat>Widescreen</PresentationFormat>
  <Paragraphs>382</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GDS Transport</vt:lpstr>
      <vt:lpstr>inherit</vt:lpstr>
      <vt:lpstr>Open Sans</vt:lpstr>
      <vt:lpstr>Office Theme</vt:lpstr>
      <vt:lpstr>St Martins School</vt:lpstr>
      <vt:lpstr>Staff</vt:lpstr>
      <vt:lpstr>PowerPoint Presentation</vt:lpstr>
      <vt:lpstr>School Day</vt:lpstr>
      <vt:lpstr>Attendance</vt:lpstr>
      <vt:lpstr>Our expectations</vt:lpstr>
      <vt:lpstr>Absence procedures</vt:lpstr>
      <vt:lpstr>Lateness</vt:lpstr>
      <vt:lpstr>appointments</vt:lpstr>
      <vt:lpstr>Good attendance means… </vt:lpstr>
      <vt:lpstr>Regular absence</vt:lpstr>
      <vt:lpstr>Regular absence</vt:lpstr>
      <vt:lpstr>Uniform</vt:lpstr>
      <vt:lpstr>Curriculum</vt:lpstr>
      <vt:lpstr>P.E</vt:lpstr>
      <vt:lpstr>Homework</vt:lpstr>
      <vt:lpstr>Reading</vt:lpstr>
      <vt:lpstr>Independence </vt:lpstr>
      <vt:lpstr>PowerPoint Presentation</vt:lpstr>
      <vt:lpstr>SATs  </vt:lpstr>
      <vt:lpstr>SMHW</vt:lpstr>
      <vt:lpstr>How to help your child.</vt:lpstr>
      <vt:lpstr>PowerPoint Presentation</vt:lpstr>
    </vt:vector>
  </TitlesOfParts>
  <Company>Telford &amp; Wrekin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Martins School</dc:title>
  <dc:creator>Pritchard, Rachael</dc:creator>
  <cp:lastModifiedBy>Rachael Pritchard</cp:lastModifiedBy>
  <cp:revision>22</cp:revision>
  <dcterms:created xsi:type="dcterms:W3CDTF">2016-09-19T12:02:54Z</dcterms:created>
  <dcterms:modified xsi:type="dcterms:W3CDTF">2022-09-26T07:29:39Z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0x0101009041B3D111F6CA4CBEA48259FDDFA310</vt:lpwstr>
  </property>
</Properties>
</file>