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1"/>
  </p:notesMasterIdLst>
  <p:sldIdLst>
    <p:sldId id="256" r:id="rId5"/>
    <p:sldId id="257" r:id="rId6"/>
    <p:sldId id="258" r:id="rId7"/>
    <p:sldId id="260" r:id="rId8"/>
    <p:sldId id="259" r:id="rId9"/>
    <p:sldId id="26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41" d="100"/>
          <a:sy n="41" d="100"/>
        </p:scale>
        <p:origin x="98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FF01C8-216F-4F51-8B2D-5151767EA085}" type="datetimeFigureOut">
              <a:rPr lang="en-GB" smtClean="0"/>
              <a:t>28/02/2023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71BADA-BBEA-4FAC-8217-3490DE40235A}" type="slidenum">
              <a:rPr lang="en-GB" smtClean="0"/>
              <a:t>‹#›</a:t>
            </a:fld>
            <a:endParaRPr lang="en-GB"/>
          </a:p>
        </p:txBody>
      </p:sp>
    </p:spTree>
    <p:extLst>
      <p:ext uri="{BB962C8B-B14F-4D97-AF65-F5344CB8AC3E}">
        <p14:creationId xmlns:p14="http://schemas.microsoft.com/office/powerpoint/2010/main" val="948037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dependent</a:t>
            </a:r>
            <a:r>
              <a:rPr lang="en-GB" baseline="0" dirty="0"/>
              <a:t> on many factors, but they are trip we would like to run!</a:t>
            </a:r>
            <a:endParaRPr lang="en-GB" dirty="0"/>
          </a:p>
        </p:txBody>
      </p:sp>
      <p:sp>
        <p:nvSpPr>
          <p:cNvPr id="4" name="Slide Number Placeholder 3"/>
          <p:cNvSpPr>
            <a:spLocks noGrp="1"/>
          </p:cNvSpPr>
          <p:nvPr>
            <p:ph type="sldNum" sz="quarter" idx="10"/>
          </p:nvPr>
        </p:nvSpPr>
        <p:spPr/>
        <p:txBody>
          <a:bodyPr/>
          <a:lstStyle/>
          <a:p>
            <a:fld id="{8B71BADA-BBEA-4FAC-8217-3490DE40235A}" type="slidenum">
              <a:rPr lang="en-GB" smtClean="0"/>
              <a:t>6</a:t>
            </a:fld>
            <a:endParaRPr lang="en-GB"/>
          </a:p>
        </p:txBody>
      </p:sp>
    </p:spTree>
    <p:extLst>
      <p:ext uri="{BB962C8B-B14F-4D97-AF65-F5344CB8AC3E}">
        <p14:creationId xmlns:p14="http://schemas.microsoft.com/office/powerpoint/2010/main" val="781802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38C960A2-B496-4991-B2D7-54B47031254C}" type="datetimeFigureOut">
              <a:rPr lang="en-GB" smtClean="0"/>
              <a:t>28/02/2023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53316-0850-479C-93A8-1D96F0D57ECA}" type="slidenum">
              <a:rPr lang="en-GB" smtClean="0"/>
              <a:t>‹#›</a:t>
            </a:fld>
            <a:endParaRPr lang="en-GB"/>
          </a:p>
        </p:txBody>
      </p:sp>
      <p:sp>
        <p:nvSpPr>
          <p:cNvPr id="13" name="Rectangle 12"/>
          <p:cNvSpPr/>
          <p:nvPr/>
        </p:nvSpPr>
        <p:spPr>
          <a:xfrm>
            <a:off x="0" y="-1"/>
            <a:ext cx="12192000" cy="4572001"/>
          </a:xfrm>
          <a:prstGeom prst="rect">
            <a:avLst/>
          </a:prstGeom>
          <a:blipFill dpi="0" rotWithShape="1">
            <a:blip r:embed="rId2">
              <a:duotone>
                <a:schemeClr val="accent1">
                  <a:shade val="45000"/>
                  <a:satMod val="135000"/>
                </a:schemeClr>
                <a:prstClr val="white"/>
              </a:duotone>
            </a:blip>
            <a:srcRect/>
            <a:tile tx="25400" ty="6350" sx="71000" sy="71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782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C960A2-B496-4991-B2D7-54B47031254C}" type="datetimeFigureOut">
              <a:rPr lang="en-GB" smtClean="0"/>
              <a:t>28/02/2023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53316-0850-479C-93A8-1D96F0D57ECA}" type="slidenum">
              <a:rPr lang="en-GB" smtClean="0"/>
              <a:t>‹#›</a:t>
            </a:fld>
            <a:endParaRPr lang="en-GB"/>
          </a:p>
        </p:txBody>
      </p:sp>
    </p:spTree>
    <p:extLst>
      <p:ext uri="{BB962C8B-B14F-4D97-AF65-F5344CB8AC3E}">
        <p14:creationId xmlns:p14="http://schemas.microsoft.com/office/powerpoint/2010/main" val="835950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C960A2-B496-4991-B2D7-54B47031254C}" type="datetimeFigureOut">
              <a:rPr lang="en-GB" smtClean="0"/>
              <a:t>28/02/2023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53316-0850-479C-93A8-1D96F0D57ECA}"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862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C960A2-B496-4991-B2D7-54B47031254C}" type="datetimeFigureOut">
              <a:rPr lang="en-GB" smtClean="0"/>
              <a:t>28/02/2023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53316-0850-479C-93A8-1D96F0D57ECA}" type="slidenum">
              <a:rPr lang="en-GB" smtClean="0"/>
              <a:t>‹#›</a:t>
            </a:fld>
            <a:endParaRPr lang="en-GB"/>
          </a:p>
        </p:txBody>
      </p:sp>
    </p:spTree>
    <p:extLst>
      <p:ext uri="{BB962C8B-B14F-4D97-AF65-F5344CB8AC3E}">
        <p14:creationId xmlns:p14="http://schemas.microsoft.com/office/powerpoint/2010/main" val="1732133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C960A2-B496-4991-B2D7-54B47031254C}" type="datetimeFigureOut">
              <a:rPr lang="en-GB" smtClean="0"/>
              <a:t>28/02/2023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53316-0850-479C-93A8-1D96F0D57ECA}" type="slidenum">
              <a:rPr lang="en-GB" smtClean="0"/>
              <a:t>‹#›</a:t>
            </a:fld>
            <a:endParaRPr lang="en-GB"/>
          </a:p>
        </p:txBody>
      </p:sp>
      <p:sp>
        <p:nvSpPr>
          <p:cNvPr id="10" name="Rectangle 9"/>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25400" ty="6350" sx="71000" sy="71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27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C960A2-B496-4991-B2D7-54B47031254C}" type="datetimeFigureOut">
              <a:rPr lang="en-GB" smtClean="0"/>
              <a:t>28/02/2023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053316-0850-479C-93A8-1D96F0D57ECA}" type="slidenum">
              <a:rPr lang="en-GB" smtClean="0"/>
              <a:t>‹#›</a:t>
            </a:fld>
            <a:endParaRPr lang="en-GB"/>
          </a:p>
        </p:txBody>
      </p:sp>
    </p:spTree>
    <p:extLst>
      <p:ext uri="{BB962C8B-B14F-4D97-AF65-F5344CB8AC3E}">
        <p14:creationId xmlns:p14="http://schemas.microsoft.com/office/powerpoint/2010/main" val="3200268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C960A2-B496-4991-B2D7-54B47031254C}" type="datetimeFigureOut">
              <a:rPr lang="en-GB" smtClean="0"/>
              <a:t>28/02/2023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053316-0850-479C-93A8-1D96F0D57ECA}" type="slidenum">
              <a:rPr lang="en-GB" smtClean="0"/>
              <a:t>‹#›</a:t>
            </a:fld>
            <a:endParaRPr lang="en-GB"/>
          </a:p>
        </p:txBody>
      </p:sp>
    </p:spTree>
    <p:extLst>
      <p:ext uri="{BB962C8B-B14F-4D97-AF65-F5344CB8AC3E}">
        <p14:creationId xmlns:p14="http://schemas.microsoft.com/office/powerpoint/2010/main" val="1895557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C960A2-B496-4991-B2D7-54B47031254C}" type="datetimeFigureOut">
              <a:rPr lang="en-GB" smtClean="0"/>
              <a:t>28/02/2023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053316-0850-479C-93A8-1D96F0D57ECA}" type="slidenum">
              <a:rPr lang="en-GB" smtClean="0"/>
              <a:t>‹#›</a:t>
            </a:fld>
            <a:endParaRPr lang="en-GB"/>
          </a:p>
        </p:txBody>
      </p:sp>
    </p:spTree>
    <p:extLst>
      <p:ext uri="{BB962C8B-B14F-4D97-AF65-F5344CB8AC3E}">
        <p14:creationId xmlns:p14="http://schemas.microsoft.com/office/powerpoint/2010/main" val="1070907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960A2-B496-4991-B2D7-54B47031254C}" type="datetimeFigureOut">
              <a:rPr lang="en-GB" smtClean="0"/>
              <a:t>28/02/2023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053316-0850-479C-93A8-1D96F0D57ECA}" type="slidenum">
              <a:rPr lang="en-GB" smtClean="0"/>
              <a:t>‹#›</a:t>
            </a:fld>
            <a:endParaRPr lang="en-GB"/>
          </a:p>
        </p:txBody>
      </p:sp>
    </p:spTree>
    <p:extLst>
      <p:ext uri="{BB962C8B-B14F-4D97-AF65-F5344CB8AC3E}">
        <p14:creationId xmlns:p14="http://schemas.microsoft.com/office/powerpoint/2010/main" val="2192936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8C960A2-B496-4991-B2D7-54B47031254C}" type="datetimeFigureOut">
              <a:rPr lang="en-GB" smtClean="0"/>
              <a:t>28/02/2023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053316-0850-479C-93A8-1D96F0D57ECA}" type="slidenum">
              <a:rPr lang="en-GB" smtClean="0"/>
              <a:t>‹#›</a:t>
            </a:fld>
            <a:endParaRPr lang="en-GB"/>
          </a:p>
        </p:txBody>
      </p:sp>
    </p:spTree>
    <p:extLst>
      <p:ext uri="{BB962C8B-B14F-4D97-AF65-F5344CB8AC3E}">
        <p14:creationId xmlns:p14="http://schemas.microsoft.com/office/powerpoint/2010/main" val="329892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C960A2-B496-4991-B2D7-54B47031254C}" type="datetimeFigureOut">
              <a:rPr lang="en-GB" smtClean="0"/>
              <a:t>28/02/2023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053316-0850-479C-93A8-1D96F0D57ECA}"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620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8C960A2-B496-4991-B2D7-54B47031254C}" type="datetimeFigureOut">
              <a:rPr lang="en-GB" smtClean="0"/>
              <a:t>28/02/2023</a:t>
            </a:fld>
            <a:endParaRPr lang="en-GB"/>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GB"/>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8053316-0850-479C-93A8-1D96F0D57ECA}" type="slidenum">
              <a:rPr lang="en-GB" smtClean="0"/>
              <a:t>‹#›</a:t>
            </a:fld>
            <a:endParaRPr lang="en-GB"/>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09474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8.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3064" y="4267612"/>
            <a:ext cx="7772400" cy="1463040"/>
          </a:xfrm>
        </p:spPr>
        <p:txBody>
          <a:bodyPr/>
          <a:lstStyle/>
          <a:p>
            <a:r>
              <a:rPr lang="en-GB" dirty="0"/>
              <a:t>Why study history? </a:t>
            </a:r>
          </a:p>
        </p:txBody>
      </p:sp>
      <p:sp>
        <p:nvSpPr>
          <p:cNvPr id="3" name="Subtitle 2"/>
          <p:cNvSpPr>
            <a:spLocks noGrp="1"/>
          </p:cNvSpPr>
          <p:nvPr>
            <p:ph type="subTitle" idx="1"/>
          </p:nvPr>
        </p:nvSpPr>
        <p:spPr>
          <a:xfrm>
            <a:off x="3172266" y="5269230"/>
            <a:ext cx="3200400" cy="1463040"/>
          </a:xfrm>
        </p:spPr>
        <p:txBody>
          <a:bodyPr/>
          <a:lstStyle/>
          <a:p>
            <a:r>
              <a:rPr lang="en-GB" dirty="0"/>
              <a:t>Ms Mottershaw and Mr Moore </a:t>
            </a:r>
          </a:p>
        </p:txBody>
      </p:sp>
      <p:pic>
        <p:nvPicPr>
          <p:cNvPr id="5" name="Video 4">
            <a:hlinkClick r:id="" action="ppaction://media"/>
            <a:extLst>
              <a:ext uri="{FF2B5EF4-FFF2-40B4-BE49-F238E27FC236}">
                <a16:creationId xmlns:a16="http://schemas.microsoft.com/office/drawing/2014/main" id="{ECDBFA0D-7605-4E55-A0C7-96BA63348DE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253697232"/>
      </p:ext>
    </p:extLst>
  </p:cSld>
  <p:clrMapOvr>
    <a:masterClrMapping/>
  </p:clrMapOvr>
  <mc:AlternateContent xmlns:mc="http://schemas.openxmlformats.org/markup-compatibility/2006" xmlns:p14="http://schemas.microsoft.com/office/powerpoint/2010/main">
    <mc:Choice Requires="p14">
      <p:transition spd="slow" p14:dur="2000" advTm="34466"/>
    </mc:Choice>
    <mc:Fallback xmlns="">
      <p:transition spd="slow" advTm="34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213592" cy="585851"/>
          </a:xfrm>
        </p:spPr>
        <p:txBody>
          <a:bodyPr>
            <a:normAutofit fontScale="90000"/>
          </a:bodyPr>
          <a:lstStyle/>
          <a:p>
            <a:r>
              <a:rPr lang="en-GB" dirty="0"/>
              <a:t>How can GCSE history help you?</a:t>
            </a:r>
          </a:p>
        </p:txBody>
      </p:sp>
      <p:sp>
        <p:nvSpPr>
          <p:cNvPr id="3" name="Content Placeholder 2"/>
          <p:cNvSpPr>
            <a:spLocks noGrp="1"/>
          </p:cNvSpPr>
          <p:nvPr>
            <p:ph idx="1"/>
          </p:nvPr>
        </p:nvSpPr>
        <p:spPr>
          <a:xfrm>
            <a:off x="365760" y="950976"/>
            <a:ext cx="9540240" cy="5541899"/>
          </a:xfrm>
        </p:spPr>
        <p:txBody>
          <a:bodyPr>
            <a:normAutofit fontScale="77500" lnSpcReduction="20000"/>
          </a:bodyPr>
          <a:lstStyle/>
          <a:p>
            <a:r>
              <a:rPr lang="en-GB" dirty="0"/>
              <a:t>We all live in a volatile, dynamic and interconnected world. Knowledge of the past is essential in understanding and trying to make sense of what’s happening now. </a:t>
            </a:r>
          </a:p>
          <a:p>
            <a:r>
              <a:rPr lang="en-GB" dirty="0"/>
              <a:t>GCSE History helps us to do both, through studying key events and individuals from the past and the ways in which they have shaped our present.</a:t>
            </a:r>
          </a:p>
          <a:p>
            <a:r>
              <a:rPr lang="en-GB" dirty="0"/>
              <a:t> Employers are always looking for young people who are able to think critically and analytically, both key attributes of the historian, and studying GCSE History can help you take the first steps on a variety of career paths, including law, journalism, marketing, human resources, and management. </a:t>
            </a:r>
          </a:p>
          <a:p>
            <a:r>
              <a:rPr lang="en-GB" dirty="0"/>
              <a:t>GCSE History also serves as a platform for further study at A level and undergraduate level, either in history itself or in a wide range of alternative disciplines. </a:t>
            </a:r>
          </a:p>
          <a:p>
            <a:r>
              <a:rPr lang="en-GB" dirty="0"/>
              <a:t>It can act as the foundation stone for education of all kinds and helps develop academic skills crucial in a range of fields.</a:t>
            </a:r>
          </a:p>
          <a:p>
            <a:r>
              <a:rPr lang="en-GB" dirty="0"/>
              <a:t> These include: </a:t>
            </a:r>
          </a:p>
          <a:p>
            <a:pPr marL="514350" indent="-514350">
              <a:buFont typeface="+mj-lt"/>
              <a:buAutoNum type="arabicPeriod"/>
            </a:pPr>
            <a:r>
              <a:rPr lang="en-GB" dirty="0"/>
              <a:t>the ability to absorb large quantities of information</a:t>
            </a:r>
          </a:p>
          <a:p>
            <a:pPr marL="514350" indent="-514350">
              <a:buFont typeface="+mj-lt"/>
              <a:buAutoNum type="arabicPeriod"/>
            </a:pPr>
            <a:r>
              <a:rPr lang="en-GB" dirty="0"/>
              <a:t>sift content</a:t>
            </a:r>
          </a:p>
          <a:p>
            <a:pPr marL="514350" indent="-514350">
              <a:buFont typeface="+mj-lt"/>
              <a:buAutoNum type="arabicPeriod"/>
            </a:pPr>
            <a:r>
              <a:rPr lang="en-GB" dirty="0"/>
              <a:t>analyse sources and interpretations</a:t>
            </a:r>
          </a:p>
          <a:p>
            <a:pPr marL="514350" indent="-514350">
              <a:buFont typeface="+mj-lt"/>
              <a:buAutoNum type="arabicPeriod"/>
            </a:pPr>
            <a:r>
              <a:rPr lang="en-GB" dirty="0"/>
              <a:t> shape arguments and reach balanced conclusions. </a:t>
            </a:r>
          </a:p>
          <a:p>
            <a:pPr marL="514350" indent="-514350">
              <a:buFont typeface="+mj-lt"/>
              <a:buAutoNum type="arabicPeriod"/>
            </a:pPr>
            <a:r>
              <a:rPr lang="en-GB" dirty="0"/>
              <a:t>Above all, though, GCSE History provides a highly interesting and stimulating course of study, allowing the investigation of a wide range of periods and societies in the past at international, national and local level. </a:t>
            </a:r>
          </a:p>
        </p:txBody>
      </p:sp>
      <p:pic>
        <p:nvPicPr>
          <p:cNvPr id="5" name="Video 4">
            <a:hlinkClick r:id="" action="ppaction://media"/>
            <a:extLst>
              <a:ext uri="{FF2B5EF4-FFF2-40B4-BE49-F238E27FC236}">
                <a16:creationId xmlns:a16="http://schemas.microsoft.com/office/drawing/2014/main" id="{2F14EFB1-F472-4665-91A3-99F584E89B6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37802368"/>
      </p:ext>
    </p:extLst>
  </p:cSld>
  <p:clrMapOvr>
    <a:masterClrMapping/>
  </p:clrMapOvr>
  <mc:AlternateContent xmlns:mc="http://schemas.openxmlformats.org/markup-compatibility/2006" xmlns:p14="http://schemas.microsoft.com/office/powerpoint/2010/main">
    <mc:Choice Requires="p14">
      <p:transition spd="slow" p14:dur="2000" advTm="35275"/>
    </mc:Choice>
    <mc:Fallback xmlns="">
      <p:transition spd="slow" advTm="35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will I study?</a:t>
            </a:r>
          </a:p>
        </p:txBody>
      </p:sp>
      <p:sp>
        <p:nvSpPr>
          <p:cNvPr id="3" name="Content Placeholder 2"/>
          <p:cNvSpPr>
            <a:spLocks noGrp="1"/>
          </p:cNvSpPr>
          <p:nvPr>
            <p:ph idx="1"/>
          </p:nvPr>
        </p:nvSpPr>
        <p:spPr>
          <a:xfrm>
            <a:off x="838200" y="1463040"/>
            <a:ext cx="10515600" cy="4713923"/>
          </a:xfrm>
        </p:spPr>
        <p:txBody>
          <a:bodyPr/>
          <a:lstStyle/>
          <a:p>
            <a:pPr marL="0" indent="0">
              <a:buNone/>
            </a:pPr>
            <a:r>
              <a:rPr lang="en-GB" dirty="0"/>
              <a:t>4 units:</a:t>
            </a:r>
          </a:p>
          <a:p>
            <a:r>
              <a:rPr lang="en-GB" dirty="0"/>
              <a:t>Elizabethan England</a:t>
            </a:r>
          </a:p>
          <a:p>
            <a:r>
              <a:rPr lang="en-GB" dirty="0"/>
              <a:t>Germany in Transition</a:t>
            </a:r>
          </a:p>
          <a:p>
            <a:r>
              <a:rPr lang="en-GB" dirty="0"/>
              <a:t>USA in development 1929-2000</a:t>
            </a:r>
          </a:p>
          <a:p>
            <a:r>
              <a:rPr lang="en-GB" dirty="0"/>
              <a:t>Crime and Punishment 500c-present day </a:t>
            </a:r>
          </a:p>
          <a:p>
            <a:endParaRPr lang="en-GB" dirty="0"/>
          </a:p>
        </p:txBody>
      </p:sp>
      <p:pic>
        <p:nvPicPr>
          <p:cNvPr id="4" name="Video 3">
            <a:hlinkClick r:id="" action="ppaction://media"/>
            <a:extLst>
              <a:ext uri="{FF2B5EF4-FFF2-40B4-BE49-F238E27FC236}">
                <a16:creationId xmlns:a16="http://schemas.microsoft.com/office/drawing/2014/main" id="{DA271E74-E15D-4304-93D9-1D00C3C270A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50974980"/>
      </p:ext>
    </p:extLst>
  </p:cSld>
  <p:clrMapOvr>
    <a:masterClrMapping/>
  </p:clrMapOvr>
  <mc:AlternateContent xmlns:mc="http://schemas.openxmlformats.org/markup-compatibility/2006" xmlns:p14="http://schemas.microsoft.com/office/powerpoint/2010/main">
    <mc:Choice Requires="p14">
      <p:transition spd="slow" p14:dur="2000" advTm="161460"/>
    </mc:Choice>
    <mc:Fallback xmlns="">
      <p:transition spd="slow" advTm="161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will I be assessed?</a:t>
            </a:r>
          </a:p>
        </p:txBody>
      </p:sp>
      <p:sp>
        <p:nvSpPr>
          <p:cNvPr id="3" name="Content Placeholder 2"/>
          <p:cNvSpPr>
            <a:spLocks noGrp="1"/>
          </p:cNvSpPr>
          <p:nvPr>
            <p:ph idx="1"/>
          </p:nvPr>
        </p:nvSpPr>
        <p:spPr/>
        <p:txBody>
          <a:bodyPr/>
          <a:lstStyle/>
          <a:p>
            <a:pPr marL="0" indent="0">
              <a:buNone/>
            </a:pPr>
            <a:r>
              <a:rPr lang="en-GB" dirty="0"/>
              <a:t>2 two hour exams. </a:t>
            </a:r>
          </a:p>
          <a:p>
            <a:pPr marL="0" indent="0">
              <a:buNone/>
            </a:pPr>
            <a:r>
              <a:rPr lang="en-GB" dirty="0"/>
              <a:t>Paper 1 </a:t>
            </a:r>
          </a:p>
          <a:p>
            <a:pPr>
              <a:buFontTx/>
              <a:buChar char="-"/>
            </a:pPr>
            <a:r>
              <a:rPr lang="en-GB" dirty="0"/>
              <a:t>Elizabethan Age (1 hour)</a:t>
            </a:r>
          </a:p>
          <a:p>
            <a:pPr>
              <a:buFontTx/>
              <a:buChar char="-"/>
            </a:pPr>
            <a:r>
              <a:rPr lang="en-GB" dirty="0"/>
              <a:t>Germany (1 hour)</a:t>
            </a:r>
          </a:p>
          <a:p>
            <a:pPr>
              <a:buFontTx/>
              <a:buChar char="-"/>
            </a:pPr>
            <a:endParaRPr lang="en-GB" dirty="0"/>
          </a:p>
          <a:p>
            <a:pPr>
              <a:buFontTx/>
              <a:buChar char="-"/>
            </a:pPr>
            <a:r>
              <a:rPr lang="en-GB" dirty="0"/>
              <a:t>Paper 2</a:t>
            </a:r>
          </a:p>
          <a:p>
            <a:pPr>
              <a:buFontTx/>
              <a:buChar char="-"/>
            </a:pPr>
            <a:r>
              <a:rPr lang="en-GB" dirty="0"/>
              <a:t>Crime and Punishment (1hr 15 mins)</a:t>
            </a:r>
          </a:p>
          <a:p>
            <a:pPr>
              <a:buFontTx/>
              <a:buChar char="-"/>
            </a:pPr>
            <a:r>
              <a:rPr lang="en-GB" dirty="0"/>
              <a:t>USA (45 mins)</a:t>
            </a:r>
          </a:p>
        </p:txBody>
      </p:sp>
      <p:pic>
        <p:nvPicPr>
          <p:cNvPr id="4" name="Video 3">
            <a:hlinkClick r:id="" action="ppaction://media"/>
            <a:extLst>
              <a:ext uri="{FF2B5EF4-FFF2-40B4-BE49-F238E27FC236}">
                <a16:creationId xmlns:a16="http://schemas.microsoft.com/office/drawing/2014/main" id="{8CD27AD7-C1E2-42B8-9E82-98233B9B651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044668512"/>
      </p:ext>
    </p:extLst>
  </p:cSld>
  <p:clrMapOvr>
    <a:masterClrMapping/>
  </p:clrMapOvr>
  <mc:AlternateContent xmlns:mc="http://schemas.openxmlformats.org/markup-compatibility/2006" xmlns:p14="http://schemas.microsoft.com/office/powerpoint/2010/main">
    <mc:Choice Requires="p14">
      <p:transition spd="slow" p14:dur="2000" advTm="52865"/>
    </mc:Choice>
    <mc:Fallback xmlns="">
      <p:transition spd="slow" advTm="52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skills will I develop?</a:t>
            </a:r>
          </a:p>
        </p:txBody>
      </p:sp>
      <p:sp>
        <p:nvSpPr>
          <p:cNvPr id="3" name="Content Placeholder 2"/>
          <p:cNvSpPr>
            <a:spLocks noGrp="1"/>
          </p:cNvSpPr>
          <p:nvPr>
            <p:ph idx="1"/>
          </p:nvPr>
        </p:nvSpPr>
        <p:spPr/>
        <p:txBody>
          <a:bodyPr>
            <a:normAutofit lnSpcReduction="10000"/>
          </a:bodyPr>
          <a:lstStyle/>
          <a:p>
            <a:pPr marL="0" indent="0">
              <a:buNone/>
            </a:pPr>
            <a:r>
              <a:rPr lang="en-GB" dirty="0"/>
              <a:t>GCSE History is the perfect subject to develop and assess a wide range of transferable skills for employment or further study</a:t>
            </a:r>
          </a:p>
          <a:p>
            <a:r>
              <a:rPr lang="en-GB" dirty="0"/>
              <a:t>Reaching conclusions and making judgements</a:t>
            </a:r>
          </a:p>
          <a:p>
            <a:r>
              <a:rPr lang="en-GB" dirty="0"/>
              <a:t> Problem solving </a:t>
            </a:r>
          </a:p>
          <a:p>
            <a:r>
              <a:rPr lang="en-GB" dirty="0"/>
              <a:t>Writing skills </a:t>
            </a:r>
          </a:p>
          <a:p>
            <a:r>
              <a:rPr lang="en-GB" dirty="0"/>
              <a:t>Research skills </a:t>
            </a:r>
          </a:p>
          <a:p>
            <a:r>
              <a:rPr lang="en-GB" dirty="0"/>
              <a:t>Independent study skills</a:t>
            </a:r>
          </a:p>
          <a:p>
            <a:r>
              <a:rPr lang="en-GB" dirty="0"/>
              <a:t>Analytical and evaluative skills </a:t>
            </a:r>
          </a:p>
          <a:p>
            <a:r>
              <a:rPr lang="en-GB" dirty="0"/>
              <a:t>Making connections</a:t>
            </a:r>
          </a:p>
        </p:txBody>
      </p:sp>
      <p:pic>
        <p:nvPicPr>
          <p:cNvPr id="4" name="Video 3">
            <a:hlinkClick r:id="" action="ppaction://media"/>
            <a:extLst>
              <a:ext uri="{FF2B5EF4-FFF2-40B4-BE49-F238E27FC236}">
                <a16:creationId xmlns:a16="http://schemas.microsoft.com/office/drawing/2014/main" id="{B71F75BA-DC71-4844-BE2B-9750A2480D4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390043540"/>
      </p:ext>
    </p:extLst>
  </p:cSld>
  <p:clrMapOvr>
    <a:masterClrMapping/>
  </p:clrMapOvr>
  <mc:AlternateContent xmlns:mc="http://schemas.openxmlformats.org/markup-compatibility/2006" xmlns:p14="http://schemas.microsoft.com/office/powerpoint/2010/main">
    <mc:Choice Requires="p14">
      <p:transition spd="slow" p14:dur="2000" advTm="63137"/>
    </mc:Choice>
    <mc:Fallback xmlns="">
      <p:transition spd="slow" advTm="63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Trip opportunities</a:t>
            </a:r>
          </a:p>
        </p:txBody>
      </p:sp>
      <p:sp>
        <p:nvSpPr>
          <p:cNvPr id="3" name="Content Placeholder 2"/>
          <p:cNvSpPr>
            <a:spLocks noGrp="1"/>
          </p:cNvSpPr>
          <p:nvPr>
            <p:ph idx="1"/>
          </p:nvPr>
        </p:nvSpPr>
        <p:spPr/>
        <p:txBody>
          <a:bodyPr>
            <a:normAutofit fontScale="62500" lnSpcReduction="20000"/>
          </a:bodyPr>
          <a:lstStyle/>
          <a:p>
            <a:r>
              <a:rPr lang="en-GB" dirty="0"/>
              <a:t>Visit to Poland (Auschwitz)</a:t>
            </a:r>
          </a:p>
          <a:p>
            <a:r>
              <a:rPr lang="en-GB" dirty="0"/>
              <a:t>London Dungeons or Blackpool Dungeons </a:t>
            </a:r>
          </a:p>
          <a:p>
            <a:r>
              <a:rPr lang="en-GB" dirty="0"/>
              <a:t>Clink prison</a:t>
            </a:r>
          </a:p>
          <a:p>
            <a:r>
              <a:rPr lang="en-GB" dirty="0"/>
              <a:t>Ruthin Gaol </a:t>
            </a:r>
          </a:p>
          <a:p>
            <a:r>
              <a:rPr lang="en-GB" dirty="0"/>
              <a:t>Little Moreton Hall – Elizabethan Manor house </a:t>
            </a:r>
          </a:p>
          <a:p>
            <a:r>
              <a:rPr lang="en-GB" dirty="0"/>
              <a:t>Hampton Court </a:t>
            </a:r>
          </a:p>
          <a:p>
            <a:endParaRPr lang="en-GB" dirty="0"/>
          </a:p>
          <a:p>
            <a:r>
              <a:rPr lang="en-GB" dirty="0"/>
              <a:t>Thanks for listening, if you have any questions please attend the forum Thursday 2 March and/or complete the online questionnaire to guide us on the sort of questions you would like answering. </a:t>
            </a:r>
          </a:p>
          <a:p>
            <a:endParaRPr lang="en-GB" dirty="0"/>
          </a:p>
          <a:p>
            <a:endParaRPr lang="en-GB" dirty="0"/>
          </a:p>
          <a:p>
            <a:r>
              <a:rPr lang="en-GB" dirty="0"/>
              <a:t>Thanks</a:t>
            </a:r>
          </a:p>
          <a:p>
            <a:r>
              <a:rPr lang="en-GB" dirty="0"/>
              <a:t>Ms Mottershaw </a:t>
            </a:r>
          </a:p>
        </p:txBody>
      </p:sp>
      <p:pic>
        <p:nvPicPr>
          <p:cNvPr id="5" name="Video 4">
            <a:hlinkClick r:id="" action="ppaction://media"/>
            <a:extLst>
              <a:ext uri="{FF2B5EF4-FFF2-40B4-BE49-F238E27FC236}">
                <a16:creationId xmlns:a16="http://schemas.microsoft.com/office/drawing/2014/main" id="{AF624BC2-FC98-420C-8F27-67BAA9F145F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734907017"/>
      </p:ext>
    </p:extLst>
  </p:cSld>
  <p:clrMapOvr>
    <a:masterClrMapping/>
  </p:clrMapOvr>
  <mc:AlternateContent xmlns:mc="http://schemas.openxmlformats.org/markup-compatibility/2006" xmlns:p14="http://schemas.microsoft.com/office/powerpoint/2010/main">
    <mc:Choice Requires="p14">
      <p:transition spd="slow" p14:dur="2000" advTm="44717"/>
    </mc:Choice>
    <mc:Fallback xmlns="">
      <p:transition spd="slow" advTm="44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A41AC481-B287-49C8-90EF-C669597D2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ca469979-c1bf-4831-ba21-b4477b4a33bc" xsi:nil="true"/>
    <TaxCatchAll xmlns="3c6a8a19-850e-4e6d-b668-06043a1b812c" xsi:nil="true"/>
    <lcf76f155ced4ddcb4097134ff3c332f xmlns="ca469979-c1bf-4831-ba21-b4477b4a33b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1628BAE08FC34E8A8B04F78002F143" ma:contentTypeVersion="14" ma:contentTypeDescription="Create a new document." ma:contentTypeScope="" ma:versionID="72533bde0b3400382ac530d103e98446">
  <xsd:schema xmlns:xsd="http://www.w3.org/2001/XMLSchema" xmlns:xs="http://www.w3.org/2001/XMLSchema" xmlns:p="http://schemas.microsoft.com/office/2006/metadata/properties" xmlns:ns2="ca469979-c1bf-4831-ba21-b4477b4a33bc" xmlns:ns3="3c6a8a19-850e-4e6d-b668-06043a1b812c" targetNamespace="http://schemas.microsoft.com/office/2006/metadata/properties" ma:root="true" ma:fieldsID="0bf515b0c382bc97357c8251a22f1fb3" ns2:_="" ns3:_="">
    <xsd:import namespace="ca469979-c1bf-4831-ba21-b4477b4a33bc"/>
    <xsd:import namespace="3c6a8a19-850e-4e6d-b668-06043a1b812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Location" minOccurs="0"/>
                <xsd:element ref="ns3:SharedWithUsers" minOccurs="0"/>
                <xsd:element ref="ns3:SharedWithDetail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469979-c1bf-4831-ba21-b4477b4a33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b488997-0acd-4d98-a2b2-01788e10e09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6a8a19-850e-4e6d-b668-06043a1b812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8840779-29e2-4ef9-8c13-809dd5343569}" ma:internalName="TaxCatchAll" ma:showField="CatchAllData" ma:web="3c6a8a19-850e-4e6d-b668-06043a1b812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644ACB-1F5D-43E4-B68F-921F3962B997}">
  <ds:schemaRefs>
    <ds:schemaRef ds:uri="http://schemas.microsoft.com/office/2006/documentManagement/types"/>
    <ds:schemaRef ds:uri="c60f9177-6c52-4d18-a69f-9813ae2cc397"/>
    <ds:schemaRef ds:uri="http://purl.org/dc/elements/1.1/"/>
    <ds:schemaRef ds:uri="http://schemas.microsoft.com/office/infopath/2007/PartnerControls"/>
    <ds:schemaRef ds:uri="http://purl.org/dc/terms/"/>
    <ds:schemaRef ds:uri="http://schemas.microsoft.com/office/2006/metadata/properties"/>
    <ds:schemaRef ds:uri="http://schemas.openxmlformats.org/package/2006/metadata/core-properties"/>
    <ds:schemaRef ds:uri="11d4e538-ed9e-498e-9048-36a9a2e513da"/>
    <ds:schemaRef ds:uri="http://www.w3.org/XML/1998/namespace"/>
    <ds:schemaRef ds:uri="http://purl.org/dc/dcmitype/"/>
  </ds:schemaRefs>
</ds:datastoreItem>
</file>

<file path=customXml/itemProps2.xml><?xml version="1.0" encoding="utf-8"?>
<ds:datastoreItem xmlns:ds="http://schemas.openxmlformats.org/officeDocument/2006/customXml" ds:itemID="{4084A970-547D-4DC6-A85C-93B4217369C9}">
  <ds:schemaRefs>
    <ds:schemaRef ds:uri="http://schemas.microsoft.com/sharepoint/v3/contenttype/forms"/>
  </ds:schemaRefs>
</ds:datastoreItem>
</file>

<file path=customXml/itemProps3.xml><?xml version="1.0" encoding="utf-8"?>
<ds:datastoreItem xmlns:ds="http://schemas.openxmlformats.org/officeDocument/2006/customXml" ds:itemID="{A3DE61DA-BF93-4E5B-B670-D8CC6096CF82}"/>
</file>

<file path=docProps/app.xml><?xml version="1.0" encoding="utf-8"?>
<Properties xmlns="http://schemas.openxmlformats.org/officeDocument/2006/extended-properties" xmlns:vt="http://schemas.openxmlformats.org/officeDocument/2006/docPropsVTypes">
  <Template>Integral</Template>
  <TotalTime>1327</TotalTime>
  <Words>440</Words>
  <Application>Microsoft Office PowerPoint</Application>
  <PresentationFormat>Widescreen</PresentationFormat>
  <Paragraphs>53</Paragraphs>
  <Slides>6</Slides>
  <Notes>1</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Calibri</vt:lpstr>
      <vt:lpstr>Tw Cen MT</vt:lpstr>
      <vt:lpstr>Tw Cen MT Condensed</vt:lpstr>
      <vt:lpstr>Wingdings 3</vt:lpstr>
      <vt:lpstr>Integral</vt:lpstr>
      <vt:lpstr>Why study history? </vt:lpstr>
      <vt:lpstr>How can GCSE history help you?</vt:lpstr>
      <vt:lpstr>What will I study?</vt:lpstr>
      <vt:lpstr>How will I be assessed?</vt:lpstr>
      <vt:lpstr>What skills will I develop?</vt:lpstr>
      <vt:lpstr>Trip opportunities</vt:lpstr>
    </vt:vector>
  </TitlesOfParts>
  <Company>St Martins 3-16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study history?</dc:title>
  <dc:creator>Zoe Mottershaw</dc:creator>
  <cp:lastModifiedBy>Miss Z Mottershaw</cp:lastModifiedBy>
  <cp:revision>11</cp:revision>
  <dcterms:created xsi:type="dcterms:W3CDTF">2021-03-12T10:12:17Z</dcterms:created>
  <dcterms:modified xsi:type="dcterms:W3CDTF">2023-02-28T14:17:23Z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0x010100F433CA5121BCC54587646F30DA500375</vt:lpwstr>
  </property>
</Properties>
</file>