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4"/>
  </p:handoutMasterIdLst>
  <p:sldIdLst>
    <p:sldId id="265" r:id="rId5"/>
    <p:sldId id="257" r:id="rId6"/>
    <p:sldId id="258" r:id="rId7"/>
    <p:sldId id="260" r:id="rId8"/>
    <p:sldId id="259"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i James" userId="8d5cb2b6-c5e7-4f24-a128-241852b59408" providerId="ADAL" clId="{87AF615D-74E4-4FB7-BF30-3F38A2B82EBE}"/>
  </pc:docChgLst>
  <pc:docChgLst>
    <pc:chgData name="Mr C James" userId="642184bb-393f-476f-8552-282a46458e38" providerId="ADAL" clId="{21652D91-1E49-4E6A-9580-0AD1B4AE46CD}"/>
    <pc:docChg chg="delSld">
      <pc:chgData name="Mr C James" userId="642184bb-393f-476f-8552-282a46458e38" providerId="ADAL" clId="{21652D91-1E49-4E6A-9580-0AD1B4AE46CD}" dt="2023-02-27T15:23:29.839" v="0" actId="2696"/>
      <pc:docMkLst>
        <pc:docMk/>
      </pc:docMkLst>
      <pc:sldChg chg="del">
        <pc:chgData name="Mr C James" userId="642184bb-393f-476f-8552-282a46458e38" providerId="ADAL" clId="{21652D91-1E49-4E6A-9580-0AD1B4AE46CD}" dt="2023-02-27T15:23:29.839" v="0" actId="2696"/>
        <pc:sldMkLst>
          <pc:docMk/>
          <pc:sldMk cId="151632622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6DBED6-F551-4BFF-A0CD-98B43ACF83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0BFF7F3-C912-4042-ACE4-5829909EB5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D61CFE-3EE6-4F5E-B394-44275C0E5ECA}" type="datetimeFigureOut">
              <a:rPr lang="en-GB" smtClean="0"/>
              <a:t>27/02/2023</a:t>
            </a:fld>
            <a:endParaRPr lang="en-GB"/>
          </a:p>
        </p:txBody>
      </p:sp>
      <p:sp>
        <p:nvSpPr>
          <p:cNvPr id="4" name="Footer Placeholder 3">
            <a:extLst>
              <a:ext uri="{FF2B5EF4-FFF2-40B4-BE49-F238E27FC236}">
                <a16:creationId xmlns:a16="http://schemas.microsoft.com/office/drawing/2014/main" id="{520B256D-6ADC-4F8E-B3A7-4164FB5B36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79FC95-E7E9-4D39-B5EF-74B0B71E0B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44CC7E-B81C-428B-978A-6EA4580075D7}" type="slidenum">
              <a:rPr lang="en-GB" smtClean="0"/>
              <a:t>‹#›</a:t>
            </a:fld>
            <a:endParaRPr lang="en-GB"/>
          </a:p>
        </p:txBody>
      </p:sp>
    </p:spTree>
    <p:extLst>
      <p:ext uri="{BB962C8B-B14F-4D97-AF65-F5344CB8AC3E}">
        <p14:creationId xmlns:p14="http://schemas.microsoft.com/office/powerpoint/2010/main" val="483562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C470-4E5B-4DE0-B9C3-B6EF5F781B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0B714F-8B99-4CAF-810D-CD8165754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D15B3E-E904-4959-AF84-0D5C1452B792}"/>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F74CC2E5-B147-42F5-AF77-9252227DE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59B42-2A12-4EEA-A18E-2CB7DC7C035A}"/>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301594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FEE4-94DD-4696-A44C-8DF88C41C8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C27EB3-8FB2-43B1-A18F-302085104B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FE2AC9-B5A7-49AC-90CE-270C975F50F2}"/>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A8BAAB32-C834-4B9D-B678-29864B3AC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DAA30F-DCB4-4ABD-94CE-AD0EAE4A70FF}"/>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3457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FC3C5-2EDD-42C2-B6EB-A4C6D22FBD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58952F-E419-4994-BC39-A28C8F366D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63562-02D3-4BF7-A7D5-076D6730497B}"/>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1ED0A2FA-4468-4949-A1AE-CEF784CE2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C506A-C423-4159-B234-EE9C7DDAFBE6}"/>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198847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EB88-A751-4D6F-B6F4-8CC3E0C6BD70}"/>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7EE706E-DB48-4406-9592-34C82688761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5E1529-7863-44A6-8862-FB70D8FA2647}"/>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CE9CA4B9-B114-4689-8CC2-254A8C9840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46526F-A423-4172-89AB-49C81C25B457}"/>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55116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F0B0-23C5-4FA5-B543-A80C63B431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12BE40-F367-485F-BF36-3A18C3AAD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1E2784-3A66-4EF2-AD05-163C971D2EC3}"/>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127213D2-694A-47DA-88DF-C78D147221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4D3C8B-25C6-46F8-9DD1-92EDB97E17C3}"/>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303501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DBE4-8503-4773-A23F-B510B0CB9D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A7553F-4B35-4D2D-B8EE-719A7A1E42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6F733-438B-4C12-A218-A3651887F9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FC19A-6816-49D6-9E15-B3EB4CEA6088}"/>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6" name="Footer Placeholder 5">
            <a:extLst>
              <a:ext uri="{FF2B5EF4-FFF2-40B4-BE49-F238E27FC236}">
                <a16:creationId xmlns:a16="http://schemas.microsoft.com/office/drawing/2014/main" id="{AD1E54B1-2A99-428B-A850-078B9AE339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61B3BA-601E-4D3A-B5B1-AD04DE146983}"/>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417238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569B-FE21-44B9-A4A9-DB3F195B49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4E08F3-9FE8-4D89-A97F-1F0B1847D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60E0B0-A3EB-456E-A8B9-C0407F5263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2EEAB2-BF68-439F-BB1A-4E53EEF9F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842552-DFA9-4F55-B766-AD432EDF19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13E934-A746-437D-A930-389F6874B55D}"/>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8" name="Footer Placeholder 7">
            <a:extLst>
              <a:ext uri="{FF2B5EF4-FFF2-40B4-BE49-F238E27FC236}">
                <a16:creationId xmlns:a16="http://schemas.microsoft.com/office/drawing/2014/main" id="{043CE715-6E69-4063-99E2-CC2DE06517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FB6316-16E6-4296-8C77-0B3951CD4D41}"/>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260580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472C-B45D-4381-8AED-FC19874312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23B496-4634-4999-B29D-7A3CBB603BBA}"/>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4" name="Footer Placeholder 3">
            <a:extLst>
              <a:ext uri="{FF2B5EF4-FFF2-40B4-BE49-F238E27FC236}">
                <a16:creationId xmlns:a16="http://schemas.microsoft.com/office/drawing/2014/main" id="{17119EF7-9F3F-42FF-B5E2-DFAC3CEF86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3376C9-945C-42BF-9BF3-343EF45F8368}"/>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219185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B798F-3F4A-476A-B19D-94C7DA221055}"/>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3" name="Footer Placeholder 2">
            <a:extLst>
              <a:ext uri="{FF2B5EF4-FFF2-40B4-BE49-F238E27FC236}">
                <a16:creationId xmlns:a16="http://schemas.microsoft.com/office/drawing/2014/main" id="{FDAC09B6-BD2C-48BE-8596-15C64A1405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1D4C7B-9438-4E8B-A97A-7546AB7DD469}"/>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102928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F666-44D0-4634-B7A5-E42858811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09F951-42F4-440D-B132-B8F273B54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B085D9-2AC6-45BB-A0B8-03BFFF6BE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E0FB5B-BFA0-4E88-B2E4-A3A17BEAE0AC}"/>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6" name="Footer Placeholder 5">
            <a:extLst>
              <a:ext uri="{FF2B5EF4-FFF2-40B4-BE49-F238E27FC236}">
                <a16:creationId xmlns:a16="http://schemas.microsoft.com/office/drawing/2014/main" id="{B2643DBC-C7F0-4AAC-AAA7-BAAED78A8A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6EEC8A-FCED-4425-90AA-BC4868AEFC4E}"/>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235125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1247-4E51-47D7-B97A-74B094533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96D6AB-0601-4A7C-A418-FD82DEA6E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DB4F21-E88D-4AEF-A09E-A691526A0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CA0989-F8C9-416C-AD55-BDA800D14AFF}"/>
              </a:ext>
            </a:extLst>
          </p:cNvPr>
          <p:cNvSpPr>
            <a:spLocks noGrp="1"/>
          </p:cNvSpPr>
          <p:nvPr>
            <p:ph type="dt" sz="half" idx="10"/>
          </p:nvPr>
        </p:nvSpPr>
        <p:spPr/>
        <p:txBody>
          <a:bodyPr/>
          <a:lstStyle/>
          <a:p>
            <a:fld id="{21066576-ABF5-43FE-9F97-F1C53395B58B}" type="datetimeFigureOut">
              <a:rPr lang="en-GB" smtClean="0"/>
              <a:t>27/02/2023</a:t>
            </a:fld>
            <a:endParaRPr lang="en-GB"/>
          </a:p>
        </p:txBody>
      </p:sp>
      <p:sp>
        <p:nvSpPr>
          <p:cNvPr id="6" name="Footer Placeholder 5">
            <a:extLst>
              <a:ext uri="{FF2B5EF4-FFF2-40B4-BE49-F238E27FC236}">
                <a16:creationId xmlns:a16="http://schemas.microsoft.com/office/drawing/2014/main" id="{099A6D3C-6280-476D-92BE-F62AD6F20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B85276-86E0-4BAB-BE3D-1A618D50FD0B}"/>
              </a:ext>
            </a:extLst>
          </p:cNvPr>
          <p:cNvSpPr>
            <a:spLocks noGrp="1"/>
          </p:cNvSpPr>
          <p:nvPr>
            <p:ph type="sldNum" sz="quarter" idx="12"/>
          </p:nvPr>
        </p:nvSpPr>
        <p:spPr/>
        <p:txBody>
          <a:bodyPr/>
          <a:lstStyle/>
          <a:p>
            <a:fld id="{D86FA255-896A-4B87-B5D7-4A5BF99A7D55}" type="slidenum">
              <a:rPr lang="en-GB" smtClean="0"/>
              <a:t>‹#›</a:t>
            </a:fld>
            <a:endParaRPr lang="en-GB"/>
          </a:p>
        </p:txBody>
      </p:sp>
    </p:spTree>
    <p:extLst>
      <p:ext uri="{BB962C8B-B14F-4D97-AF65-F5344CB8AC3E}">
        <p14:creationId xmlns:p14="http://schemas.microsoft.com/office/powerpoint/2010/main" val="37859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84438-A54F-4600-82A4-BBD53D34E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C7D0AC-A5AC-4399-A083-EE68F5481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85BA0D-6FD7-4BD5-A167-0DF56DEE6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66576-ABF5-43FE-9F97-F1C53395B58B}" type="datetimeFigureOut">
              <a:rPr lang="en-GB" smtClean="0"/>
              <a:t>27/02/2023</a:t>
            </a:fld>
            <a:endParaRPr lang="en-GB"/>
          </a:p>
        </p:txBody>
      </p:sp>
      <p:sp>
        <p:nvSpPr>
          <p:cNvPr id="5" name="Footer Placeholder 4">
            <a:extLst>
              <a:ext uri="{FF2B5EF4-FFF2-40B4-BE49-F238E27FC236}">
                <a16:creationId xmlns:a16="http://schemas.microsoft.com/office/drawing/2014/main" id="{1A79570D-81C6-430F-9741-F495083B3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29543C-59AB-4502-8B44-DD8A3C1F9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FA255-896A-4B87-B5D7-4A5BF99A7D55}" type="slidenum">
              <a:rPr lang="en-GB" smtClean="0"/>
              <a:t>‹#›</a:t>
            </a:fld>
            <a:endParaRPr lang="en-GB"/>
          </a:p>
        </p:txBody>
      </p:sp>
    </p:spTree>
    <p:extLst>
      <p:ext uri="{BB962C8B-B14F-4D97-AF65-F5344CB8AC3E}">
        <p14:creationId xmlns:p14="http://schemas.microsoft.com/office/powerpoint/2010/main" val="93892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hyperlink" Target="https://www.youtube.com/watch?v=-_XK9wbaF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48C1B-2A4F-4097-8B34-6150C11761E3}"/>
              </a:ext>
            </a:extLst>
          </p:cNvPr>
          <p:cNvSpPr>
            <a:spLocks noGrp="1"/>
          </p:cNvSpPr>
          <p:nvPr>
            <p:ph type="ctrTitle"/>
          </p:nvPr>
        </p:nvSpPr>
        <p:spPr/>
        <p:txBody>
          <a:bodyPr/>
          <a:lstStyle/>
          <a:p>
            <a:r>
              <a:rPr lang="en-GB" dirty="0">
                <a:solidFill>
                  <a:schemeClr val="bg1"/>
                </a:solidFill>
              </a:rPr>
              <a:t>Film Studies</a:t>
            </a:r>
          </a:p>
        </p:txBody>
      </p:sp>
      <p:pic>
        <p:nvPicPr>
          <p:cNvPr id="6" name="Audio 5">
            <a:hlinkClick r:id="" action="ppaction://media"/>
            <a:extLst>
              <a:ext uri="{FF2B5EF4-FFF2-40B4-BE49-F238E27FC236}">
                <a16:creationId xmlns:a16="http://schemas.microsoft.com/office/drawing/2014/main" id="{8FDE5A5F-478C-45EE-8775-F98E606225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91644307"/>
      </p:ext>
    </p:extLst>
  </p:cSld>
  <p:clrMapOvr>
    <a:masterClrMapping/>
  </p:clrMapOvr>
  <mc:AlternateContent xmlns:mc="http://schemas.openxmlformats.org/markup-compatibility/2006" xmlns:p14="http://schemas.microsoft.com/office/powerpoint/2010/main">
    <mc:Choice Requires="p14">
      <p:transition spd="slow" p14:dur="2000" advTm="8393"/>
    </mc:Choice>
    <mc:Fallback xmlns="">
      <p:transition spd="slow" advTm="8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DA0E-0675-4D17-AA0C-ED224A09343E}"/>
              </a:ext>
            </a:extLst>
          </p:cNvPr>
          <p:cNvSpPr>
            <a:spLocks noGrp="1"/>
          </p:cNvSpPr>
          <p:nvPr>
            <p:ph type="title"/>
          </p:nvPr>
        </p:nvSpPr>
        <p:spPr/>
        <p:txBody>
          <a:bodyPr/>
          <a:lstStyle/>
          <a:p>
            <a:r>
              <a:rPr lang="en-GB" b="1" dirty="0"/>
              <a:t>Why study Film</a:t>
            </a:r>
            <a:endParaRPr lang="en-GB" dirty="0"/>
          </a:p>
        </p:txBody>
      </p:sp>
      <p:sp>
        <p:nvSpPr>
          <p:cNvPr id="3" name="Content Placeholder 2">
            <a:extLst>
              <a:ext uri="{FF2B5EF4-FFF2-40B4-BE49-F238E27FC236}">
                <a16:creationId xmlns:a16="http://schemas.microsoft.com/office/drawing/2014/main" id="{5DF2E29E-1251-4902-9055-8C6CCD9AB4FD}"/>
              </a:ext>
            </a:extLst>
          </p:cNvPr>
          <p:cNvSpPr>
            <a:spLocks noGrp="1"/>
          </p:cNvSpPr>
          <p:nvPr>
            <p:ph idx="1"/>
          </p:nvPr>
        </p:nvSpPr>
        <p:spPr/>
        <p:txBody>
          <a:bodyPr>
            <a:normAutofit fontScale="92500" lnSpcReduction="20000"/>
          </a:bodyPr>
          <a:lstStyle/>
          <a:p>
            <a:r>
              <a:rPr lang="en-GB" dirty="0"/>
              <a:t>Studying Film enables you to see the world in a completely different light and develop a wide range of transferable skills for further education, work and life: </a:t>
            </a:r>
          </a:p>
          <a:p>
            <a:r>
              <a:rPr lang="en-GB" dirty="0"/>
              <a:t>Creative Thinking</a:t>
            </a:r>
          </a:p>
          <a:p>
            <a:r>
              <a:rPr lang="en-GB" dirty="0"/>
              <a:t> Critical Thinking </a:t>
            </a:r>
          </a:p>
          <a:p>
            <a:r>
              <a:rPr lang="en-GB" dirty="0"/>
              <a:t>Emotional Intelligence</a:t>
            </a:r>
          </a:p>
          <a:p>
            <a:r>
              <a:rPr lang="en-GB" dirty="0"/>
              <a:t> Film Analysis </a:t>
            </a:r>
          </a:p>
          <a:p>
            <a:r>
              <a:rPr lang="en-GB" dirty="0"/>
              <a:t>Textual Analysis </a:t>
            </a:r>
          </a:p>
          <a:p>
            <a:r>
              <a:rPr lang="en-GB" dirty="0"/>
              <a:t>Communication Research skills </a:t>
            </a:r>
          </a:p>
          <a:p>
            <a:r>
              <a:rPr lang="en-GB" dirty="0"/>
              <a:t>Literacy Technical competencies (i.e. film editing)</a:t>
            </a:r>
          </a:p>
          <a:p>
            <a:r>
              <a:rPr lang="en-GB" dirty="0"/>
              <a:t>And lots of other transferable skills</a:t>
            </a:r>
          </a:p>
        </p:txBody>
      </p:sp>
      <p:pic>
        <p:nvPicPr>
          <p:cNvPr id="6" name="Audio 5">
            <a:hlinkClick r:id="" action="ppaction://media"/>
            <a:extLst>
              <a:ext uri="{FF2B5EF4-FFF2-40B4-BE49-F238E27FC236}">
                <a16:creationId xmlns:a16="http://schemas.microsoft.com/office/drawing/2014/main" id="{4A900E51-CDD8-4478-8F3E-A2592E69E8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92626580"/>
      </p:ext>
    </p:extLst>
  </p:cSld>
  <p:clrMapOvr>
    <a:masterClrMapping/>
  </p:clrMapOvr>
  <mc:AlternateContent xmlns:mc="http://schemas.openxmlformats.org/markup-compatibility/2006" xmlns:p14="http://schemas.microsoft.com/office/powerpoint/2010/main">
    <mc:Choice Requires="p14">
      <p:transition spd="slow" p14:dur="2000" advTm="35673"/>
    </mc:Choice>
    <mc:Fallback xmlns="">
      <p:transition spd="slow" advTm="35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5C0D-CBDB-4133-895A-CF11F58CB6A9}"/>
              </a:ext>
            </a:extLst>
          </p:cNvPr>
          <p:cNvSpPr>
            <a:spLocks noGrp="1"/>
          </p:cNvSpPr>
          <p:nvPr>
            <p:ph type="title"/>
          </p:nvPr>
        </p:nvSpPr>
        <p:spPr/>
        <p:txBody>
          <a:bodyPr/>
          <a:lstStyle/>
          <a:p>
            <a:r>
              <a:rPr lang="en-GB" dirty="0"/>
              <a:t>What will I study?</a:t>
            </a:r>
            <a:br>
              <a:rPr lang="en-GB" dirty="0"/>
            </a:br>
            <a:r>
              <a:rPr lang="en-GB" dirty="0"/>
              <a:t> You will study the following areas: </a:t>
            </a:r>
          </a:p>
        </p:txBody>
      </p:sp>
      <p:sp>
        <p:nvSpPr>
          <p:cNvPr id="3" name="Content Placeholder 2">
            <a:extLst>
              <a:ext uri="{FF2B5EF4-FFF2-40B4-BE49-F238E27FC236}">
                <a16:creationId xmlns:a16="http://schemas.microsoft.com/office/drawing/2014/main" id="{19767308-0917-4AD0-8C12-E1D466FF6A80}"/>
              </a:ext>
            </a:extLst>
          </p:cNvPr>
          <p:cNvSpPr>
            <a:spLocks noGrp="1"/>
          </p:cNvSpPr>
          <p:nvPr>
            <p:ph idx="1"/>
          </p:nvPr>
        </p:nvSpPr>
        <p:spPr>
          <a:xfrm>
            <a:off x="838200" y="1563756"/>
            <a:ext cx="10515600" cy="5115339"/>
          </a:xfrm>
        </p:spPr>
        <p:txBody>
          <a:bodyPr>
            <a:normAutofit/>
          </a:bodyPr>
          <a:lstStyle/>
          <a:p>
            <a:pPr>
              <a:lnSpc>
                <a:spcPct val="107000"/>
              </a:lnSpc>
              <a:spcBef>
                <a:spcPts val="0"/>
              </a:spcBef>
            </a:pPr>
            <a:r>
              <a:rPr lang="en-GB" sz="1800" b="1" dirty="0"/>
              <a:t>In Film you will learn about:</a:t>
            </a:r>
            <a:endParaRPr lang="en-GB" sz="2400" b="1" dirty="0">
              <a:effectLst/>
            </a:endParaRPr>
          </a:p>
          <a:p>
            <a:pPr>
              <a:lnSpc>
                <a:spcPct val="107000"/>
              </a:lnSpc>
              <a:spcBef>
                <a:spcPts val="0"/>
              </a:spcBef>
            </a:pPr>
            <a:r>
              <a:rPr lang="en-GB" sz="1800" dirty="0"/>
              <a:t>US Film 1930-1960 </a:t>
            </a:r>
            <a:endParaRPr lang="en-GB" sz="2400" dirty="0">
              <a:effectLst/>
            </a:endParaRPr>
          </a:p>
          <a:p>
            <a:pPr>
              <a:lnSpc>
                <a:spcPct val="107000"/>
              </a:lnSpc>
              <a:spcBef>
                <a:spcPts val="0"/>
              </a:spcBef>
            </a:pPr>
            <a:r>
              <a:rPr lang="en-GB" sz="1800" dirty="0"/>
              <a:t>US Film 1961-1990 </a:t>
            </a:r>
            <a:endParaRPr lang="en-GB" sz="2400" dirty="0">
              <a:effectLst/>
            </a:endParaRPr>
          </a:p>
          <a:p>
            <a:pPr>
              <a:lnSpc>
                <a:spcPct val="107000"/>
              </a:lnSpc>
              <a:spcBef>
                <a:spcPts val="0"/>
              </a:spcBef>
            </a:pPr>
            <a:r>
              <a:rPr lang="en-GB" sz="1800" dirty="0"/>
              <a:t>US Independent film </a:t>
            </a:r>
            <a:endParaRPr lang="en-GB" sz="2400" dirty="0">
              <a:effectLst/>
            </a:endParaRPr>
          </a:p>
          <a:p>
            <a:pPr>
              <a:lnSpc>
                <a:spcPct val="107000"/>
              </a:lnSpc>
              <a:spcBef>
                <a:spcPts val="0"/>
              </a:spcBef>
            </a:pPr>
            <a:r>
              <a:rPr lang="en-GB" sz="1800" dirty="0"/>
              <a:t>Global Film </a:t>
            </a:r>
            <a:endParaRPr lang="en-GB" sz="2400" dirty="0">
              <a:effectLst/>
            </a:endParaRPr>
          </a:p>
          <a:p>
            <a:pPr>
              <a:lnSpc>
                <a:spcPct val="107000"/>
              </a:lnSpc>
              <a:spcBef>
                <a:spcPts val="0"/>
              </a:spcBef>
            </a:pPr>
            <a:r>
              <a:rPr lang="en-GB" sz="1800" dirty="0"/>
              <a:t>Contemporary UK Film </a:t>
            </a:r>
            <a:endParaRPr lang="en-GB" sz="2400" dirty="0">
              <a:effectLst/>
            </a:endParaRPr>
          </a:p>
          <a:p>
            <a:pPr>
              <a:lnSpc>
                <a:spcPct val="107000"/>
              </a:lnSpc>
              <a:spcBef>
                <a:spcPts val="0"/>
              </a:spcBef>
            </a:pPr>
            <a:r>
              <a:rPr lang="en-GB" sz="1800" b="1" dirty="0"/>
              <a:t>You will study the following concepts: </a:t>
            </a:r>
            <a:endParaRPr lang="en-GB" sz="2400" b="1" dirty="0">
              <a:effectLst/>
            </a:endParaRPr>
          </a:p>
          <a:p>
            <a:pPr>
              <a:lnSpc>
                <a:spcPct val="107000"/>
              </a:lnSpc>
              <a:spcBef>
                <a:spcPts val="0"/>
              </a:spcBef>
            </a:pPr>
            <a:r>
              <a:rPr lang="en-GB" sz="1800" dirty="0"/>
              <a:t>Film Technology </a:t>
            </a:r>
            <a:endParaRPr lang="en-GB" sz="2400" dirty="0">
              <a:effectLst/>
            </a:endParaRPr>
          </a:p>
          <a:p>
            <a:pPr>
              <a:lnSpc>
                <a:spcPct val="107000"/>
              </a:lnSpc>
              <a:spcBef>
                <a:spcPts val="0"/>
              </a:spcBef>
            </a:pPr>
            <a:r>
              <a:rPr lang="en-GB" sz="1800" dirty="0"/>
              <a:t>Narrative &amp; Genre </a:t>
            </a:r>
            <a:endParaRPr lang="en-GB" sz="2400" dirty="0">
              <a:effectLst/>
            </a:endParaRPr>
          </a:p>
          <a:p>
            <a:pPr>
              <a:lnSpc>
                <a:spcPct val="107000"/>
              </a:lnSpc>
              <a:spcBef>
                <a:spcPts val="0"/>
              </a:spcBef>
            </a:pPr>
            <a:r>
              <a:rPr lang="en-GB" sz="1800" dirty="0"/>
              <a:t>Representation </a:t>
            </a:r>
            <a:endParaRPr lang="en-GB" sz="2400" dirty="0">
              <a:effectLst/>
            </a:endParaRPr>
          </a:p>
          <a:p>
            <a:pPr>
              <a:lnSpc>
                <a:spcPct val="107000"/>
              </a:lnSpc>
              <a:spcBef>
                <a:spcPts val="0"/>
              </a:spcBef>
            </a:pPr>
            <a:r>
              <a:rPr lang="en-GB" sz="1800" dirty="0"/>
              <a:t>Film Style </a:t>
            </a:r>
            <a:endParaRPr lang="en-GB" sz="2400" dirty="0">
              <a:effectLst/>
            </a:endParaRPr>
          </a:p>
          <a:p>
            <a:pPr>
              <a:lnSpc>
                <a:spcPct val="107000"/>
              </a:lnSpc>
              <a:spcBef>
                <a:spcPts val="0"/>
              </a:spcBef>
            </a:pPr>
            <a:r>
              <a:rPr lang="en-GB" sz="1800" dirty="0"/>
              <a:t>Film Criticism</a:t>
            </a:r>
            <a:endParaRPr lang="en-GB" sz="2400" dirty="0">
              <a:effectLst/>
            </a:endParaRPr>
          </a:p>
          <a:p>
            <a:pPr>
              <a:lnSpc>
                <a:spcPct val="107000"/>
              </a:lnSpc>
              <a:spcBef>
                <a:spcPts val="0"/>
              </a:spcBef>
            </a:pPr>
            <a:r>
              <a:rPr lang="en-GB" sz="1800" dirty="0"/>
              <a:t>You will study the key elements of film form including cinematography, mise-</a:t>
            </a:r>
            <a:r>
              <a:rPr lang="en-GB" sz="1800" dirty="0" err="1"/>
              <a:t>en</a:t>
            </a:r>
            <a:r>
              <a:rPr lang="en-GB" sz="1800" dirty="0"/>
              <a:t>-scene, editing and sound. </a:t>
            </a:r>
            <a:endParaRPr lang="en-GB" sz="2400" dirty="0">
              <a:effectLst/>
            </a:endParaRPr>
          </a:p>
          <a:p>
            <a:pPr>
              <a:lnSpc>
                <a:spcPct val="107000"/>
              </a:lnSpc>
              <a:spcBef>
                <a:spcPts val="0"/>
              </a:spcBef>
            </a:pPr>
            <a:r>
              <a:rPr lang="en-GB" sz="1800" dirty="0"/>
              <a:t>You will also study the contexts of your chosen films and what was happening when the film was made. What can the film tell us about history and society at that time?</a:t>
            </a:r>
            <a:endParaRPr lang="en-GB" sz="2400" dirty="0">
              <a:effectLst/>
            </a:endParaRPr>
          </a:p>
          <a:p>
            <a:pPr>
              <a:lnSpc>
                <a:spcPct val="107000"/>
              </a:lnSpc>
              <a:spcBef>
                <a:spcPts val="0"/>
              </a:spcBef>
            </a:pPr>
            <a:r>
              <a:rPr lang="en-GB" sz="1800" dirty="0"/>
              <a:t>Film studies is good for anyone who enjoys a mix of critical thinking and hands-on experience.</a:t>
            </a:r>
            <a:endParaRPr lang="en-GB" sz="2400" dirty="0">
              <a:effectLst/>
              <a:latin typeface="Calibri" panose="020F0502020204030204" pitchFamily="34" charset="0"/>
              <a:ea typeface="Calibri" panose="020F0502020204030204" pitchFamily="34" charset="0"/>
            </a:endParaRPr>
          </a:p>
          <a:p>
            <a:pPr>
              <a:spcBef>
                <a:spcPts val="0"/>
              </a:spcBef>
            </a:pPr>
            <a:endParaRPr lang="en-GB" sz="1800" dirty="0"/>
          </a:p>
        </p:txBody>
      </p:sp>
      <p:pic>
        <p:nvPicPr>
          <p:cNvPr id="6" name="Audio 5">
            <a:hlinkClick r:id="" action="ppaction://media"/>
            <a:extLst>
              <a:ext uri="{FF2B5EF4-FFF2-40B4-BE49-F238E27FC236}">
                <a16:creationId xmlns:a16="http://schemas.microsoft.com/office/drawing/2014/main" id="{6663BB29-85E1-47A0-8A7C-CA6DDF51CE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70234563"/>
      </p:ext>
    </p:extLst>
  </p:cSld>
  <p:clrMapOvr>
    <a:masterClrMapping/>
  </p:clrMapOvr>
  <mc:AlternateContent xmlns:mc="http://schemas.openxmlformats.org/markup-compatibility/2006" xmlns:p14="http://schemas.microsoft.com/office/powerpoint/2010/main">
    <mc:Choice Requires="p14">
      <p:transition spd="slow" p14:dur="2000" advTm="95214"/>
    </mc:Choice>
    <mc:Fallback xmlns="">
      <p:transition spd="slow" advTm="95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59C8-A4E1-49D5-A4AE-F04A6D5FE3EE}"/>
              </a:ext>
            </a:extLst>
          </p:cNvPr>
          <p:cNvSpPr>
            <a:spLocks noGrp="1"/>
          </p:cNvSpPr>
          <p:nvPr>
            <p:ph type="title"/>
          </p:nvPr>
        </p:nvSpPr>
        <p:spPr/>
        <p:txBody>
          <a:bodyPr/>
          <a:lstStyle/>
          <a:p>
            <a:r>
              <a:rPr lang="en-GB" b="1" dirty="0"/>
              <a:t>In the classroom:</a:t>
            </a:r>
            <a:endParaRPr lang="en-GB" dirty="0"/>
          </a:p>
        </p:txBody>
      </p:sp>
      <p:sp>
        <p:nvSpPr>
          <p:cNvPr id="3" name="Content Placeholder 2">
            <a:extLst>
              <a:ext uri="{FF2B5EF4-FFF2-40B4-BE49-F238E27FC236}">
                <a16:creationId xmlns:a16="http://schemas.microsoft.com/office/drawing/2014/main" id="{E3F6A54D-89C7-4223-B8E5-4D360DE4E63C}"/>
              </a:ext>
            </a:extLst>
          </p:cNvPr>
          <p:cNvSpPr>
            <a:spLocks noGrp="1"/>
          </p:cNvSpPr>
          <p:nvPr>
            <p:ph idx="1"/>
          </p:nvPr>
        </p:nvSpPr>
        <p:spPr/>
        <p:txBody>
          <a:bodyPr>
            <a:normAutofit lnSpcReduction="10000"/>
          </a:bodyPr>
          <a:lstStyle/>
          <a:p>
            <a:r>
              <a:rPr lang="en-GB" dirty="0"/>
              <a:t>You will study </a:t>
            </a:r>
            <a:r>
              <a:rPr lang="en-GB" b="1" dirty="0"/>
              <a:t>six films </a:t>
            </a:r>
            <a:r>
              <a:rPr lang="en-GB" dirty="0"/>
              <a:t>using the following core study areas: </a:t>
            </a:r>
          </a:p>
          <a:p>
            <a:r>
              <a:rPr lang="en-GB" dirty="0"/>
              <a:t>1. Key elements of film form (cinematography, mise-</a:t>
            </a:r>
            <a:r>
              <a:rPr lang="en-GB" dirty="0" err="1"/>
              <a:t>en</a:t>
            </a:r>
            <a:r>
              <a:rPr lang="en-GB" dirty="0"/>
              <a:t>-scène, editing and sound) </a:t>
            </a:r>
          </a:p>
          <a:p>
            <a:r>
              <a:rPr lang="en-GB" dirty="0"/>
              <a:t>2. The contexts of film (social, cultural, historical, political, and institutional), including key aspects of the history of film and film technology.</a:t>
            </a:r>
          </a:p>
          <a:p>
            <a:r>
              <a:rPr lang="en-GB" dirty="0"/>
              <a:t>The two exams at the end of the year will test the above skills but also your understanding of six different films. These films have been chosen to expand and enhance your prior knowledge of the subject, including independent films, non English language films and films made pre-1960. </a:t>
            </a:r>
          </a:p>
        </p:txBody>
      </p:sp>
      <p:pic>
        <p:nvPicPr>
          <p:cNvPr id="4" name="Audio 3">
            <a:hlinkClick r:id="" action="ppaction://media"/>
            <a:extLst>
              <a:ext uri="{FF2B5EF4-FFF2-40B4-BE49-F238E27FC236}">
                <a16:creationId xmlns:a16="http://schemas.microsoft.com/office/drawing/2014/main" id="{2DF1FBD1-8133-40F7-8383-754E4983D3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95976778"/>
      </p:ext>
    </p:extLst>
  </p:cSld>
  <p:clrMapOvr>
    <a:masterClrMapping/>
  </p:clrMapOvr>
  <mc:AlternateContent xmlns:mc="http://schemas.openxmlformats.org/markup-compatibility/2006" xmlns:p14="http://schemas.microsoft.com/office/powerpoint/2010/main">
    <mc:Choice Requires="p14">
      <p:transition spd="slow" p14:dur="2000" advTm="44871"/>
    </mc:Choice>
    <mc:Fallback xmlns="">
      <p:transition spd="slow" advTm="44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5601-6F65-4FF4-852D-9AA1ED22E372}"/>
              </a:ext>
            </a:extLst>
          </p:cNvPr>
          <p:cNvSpPr>
            <a:spLocks noGrp="1"/>
          </p:cNvSpPr>
          <p:nvPr>
            <p:ph type="title"/>
          </p:nvPr>
        </p:nvSpPr>
        <p:spPr>
          <a:xfrm>
            <a:off x="838200" y="75992"/>
            <a:ext cx="10515600" cy="1325563"/>
          </a:xfrm>
        </p:spPr>
        <p:txBody>
          <a:bodyPr/>
          <a:lstStyle/>
          <a:p>
            <a:r>
              <a:rPr lang="en-GB" dirty="0"/>
              <a:t>How will I be assessed?</a:t>
            </a:r>
          </a:p>
        </p:txBody>
      </p:sp>
      <p:sp>
        <p:nvSpPr>
          <p:cNvPr id="3" name="Content Placeholder 2">
            <a:extLst>
              <a:ext uri="{FF2B5EF4-FFF2-40B4-BE49-F238E27FC236}">
                <a16:creationId xmlns:a16="http://schemas.microsoft.com/office/drawing/2014/main" id="{8F0903BA-03E4-4083-8B5E-C2876492FDA1}"/>
              </a:ext>
            </a:extLst>
          </p:cNvPr>
          <p:cNvSpPr>
            <a:spLocks noGrp="1"/>
          </p:cNvSpPr>
          <p:nvPr>
            <p:ph idx="1"/>
          </p:nvPr>
        </p:nvSpPr>
        <p:spPr>
          <a:xfrm>
            <a:off x="838200" y="1401555"/>
            <a:ext cx="10515600" cy="4351338"/>
          </a:xfrm>
        </p:spPr>
        <p:txBody>
          <a:bodyPr>
            <a:normAutofit lnSpcReduction="10000"/>
          </a:bodyPr>
          <a:lstStyle/>
          <a:p>
            <a:r>
              <a:rPr lang="en-GB" dirty="0"/>
              <a:t>There are two exams at GCSE, each worth 35% of the qualification with the remaining 30% assessed by Production work. </a:t>
            </a:r>
          </a:p>
          <a:p>
            <a:r>
              <a:rPr lang="en-GB" dirty="0"/>
              <a:t>Each exam lasts 90 minutes and consists of three different sections: Component 1: Key Developments in US Film Section</a:t>
            </a:r>
          </a:p>
          <a:p>
            <a:pPr lvl="1"/>
            <a:r>
              <a:rPr lang="en-GB" dirty="0"/>
              <a:t> A: US Film Comparative Study Section</a:t>
            </a:r>
          </a:p>
          <a:p>
            <a:pPr lvl="1"/>
            <a:r>
              <a:rPr lang="en-GB" dirty="0"/>
              <a:t> B: Key Developments in Film &amp; Film Technology Section </a:t>
            </a:r>
          </a:p>
          <a:p>
            <a:pPr lvl="1"/>
            <a:r>
              <a:rPr lang="en-GB" dirty="0"/>
              <a:t>C: US Independent Film Component</a:t>
            </a:r>
          </a:p>
          <a:p>
            <a:r>
              <a:rPr lang="en-GB" dirty="0"/>
              <a:t> 2: Global Film – Narrative, Representation &amp; Film Style</a:t>
            </a:r>
          </a:p>
          <a:p>
            <a:pPr lvl="1"/>
            <a:r>
              <a:rPr lang="en-GB" dirty="0"/>
              <a:t> Section A: Global English language film Section</a:t>
            </a:r>
          </a:p>
          <a:p>
            <a:pPr lvl="1"/>
            <a:r>
              <a:rPr lang="en-GB" dirty="0"/>
              <a:t> B: Global non-English language film Section </a:t>
            </a:r>
          </a:p>
          <a:p>
            <a:pPr lvl="1"/>
            <a:r>
              <a:rPr lang="en-GB" dirty="0"/>
              <a:t>C: Contemporary UK film</a:t>
            </a:r>
          </a:p>
        </p:txBody>
      </p:sp>
      <p:pic>
        <p:nvPicPr>
          <p:cNvPr id="4" name="Audio 3">
            <a:hlinkClick r:id="" action="ppaction://media"/>
            <a:extLst>
              <a:ext uri="{FF2B5EF4-FFF2-40B4-BE49-F238E27FC236}">
                <a16:creationId xmlns:a16="http://schemas.microsoft.com/office/drawing/2014/main" id="{4A1EB267-3591-4797-B7EE-D38A0CCE39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07334784"/>
      </p:ext>
    </p:extLst>
  </p:cSld>
  <p:clrMapOvr>
    <a:masterClrMapping/>
  </p:clrMapOvr>
  <mc:AlternateContent xmlns:mc="http://schemas.openxmlformats.org/markup-compatibility/2006" xmlns:p14="http://schemas.microsoft.com/office/powerpoint/2010/main">
    <mc:Choice Requires="p14">
      <p:transition spd="slow" p14:dur="2000" advTm="48543"/>
    </mc:Choice>
    <mc:Fallback xmlns="">
      <p:transition spd="slow" advTm="48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DA2A-B934-4066-B7D8-47CD72ED4467}"/>
              </a:ext>
            </a:extLst>
          </p:cNvPr>
          <p:cNvSpPr>
            <a:spLocks noGrp="1"/>
          </p:cNvSpPr>
          <p:nvPr>
            <p:ph type="title"/>
          </p:nvPr>
        </p:nvSpPr>
        <p:spPr/>
        <p:txBody>
          <a:bodyPr/>
          <a:lstStyle/>
          <a:p>
            <a:r>
              <a:rPr lang="en-GB" b="1" dirty="0"/>
              <a:t>Component 3: Creative Production </a:t>
            </a:r>
            <a:endParaRPr lang="en-GB" dirty="0"/>
          </a:p>
        </p:txBody>
      </p:sp>
      <p:sp>
        <p:nvSpPr>
          <p:cNvPr id="3" name="Content Placeholder 2">
            <a:extLst>
              <a:ext uri="{FF2B5EF4-FFF2-40B4-BE49-F238E27FC236}">
                <a16:creationId xmlns:a16="http://schemas.microsoft.com/office/drawing/2014/main" id="{3640F232-D13F-44D4-A5D1-C396D7A5D2AE}"/>
              </a:ext>
            </a:extLst>
          </p:cNvPr>
          <p:cNvSpPr>
            <a:spLocks noGrp="1"/>
          </p:cNvSpPr>
          <p:nvPr>
            <p:ph idx="1"/>
          </p:nvPr>
        </p:nvSpPr>
        <p:spPr/>
        <p:txBody>
          <a:bodyPr/>
          <a:lstStyle/>
          <a:p>
            <a:r>
              <a:rPr lang="en-GB" dirty="0"/>
              <a:t>There is a creative production element which allows you to showcase the film-making or screenwriting skills you have developed during the course by producing a:</a:t>
            </a:r>
          </a:p>
          <a:p>
            <a:r>
              <a:rPr lang="en-GB" dirty="0"/>
              <a:t>Film Extract (video) or Film Extract Screenplay (with storyboard) &amp; Evaluative Analysis</a:t>
            </a:r>
          </a:p>
        </p:txBody>
      </p:sp>
      <p:pic>
        <p:nvPicPr>
          <p:cNvPr id="5" name="Audio 4">
            <a:hlinkClick r:id="" action="ppaction://media"/>
            <a:extLst>
              <a:ext uri="{FF2B5EF4-FFF2-40B4-BE49-F238E27FC236}">
                <a16:creationId xmlns:a16="http://schemas.microsoft.com/office/drawing/2014/main" id="{06F71EF3-5507-4EB3-9684-5BE4EBD046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82032682"/>
      </p:ext>
    </p:extLst>
  </p:cSld>
  <p:clrMapOvr>
    <a:masterClrMapping/>
  </p:clrMapOvr>
  <mc:AlternateContent xmlns:mc="http://schemas.openxmlformats.org/markup-compatibility/2006" xmlns:p14="http://schemas.microsoft.com/office/powerpoint/2010/main">
    <mc:Choice Requires="p14">
      <p:transition spd="slow" p14:dur="2000" advTm="137183"/>
    </mc:Choice>
    <mc:Fallback xmlns="">
      <p:transition spd="slow" advTm="137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21BD-31C4-4599-BCC2-173360DB5FBE}"/>
              </a:ext>
            </a:extLst>
          </p:cNvPr>
          <p:cNvSpPr>
            <a:spLocks noGrp="1"/>
          </p:cNvSpPr>
          <p:nvPr>
            <p:ph type="title"/>
          </p:nvPr>
        </p:nvSpPr>
        <p:spPr/>
        <p:txBody>
          <a:bodyPr/>
          <a:lstStyle/>
          <a:p>
            <a:r>
              <a:rPr lang="en-GB" dirty="0"/>
              <a:t>What film studies isn’t…</a:t>
            </a:r>
          </a:p>
        </p:txBody>
      </p:sp>
      <p:sp>
        <p:nvSpPr>
          <p:cNvPr id="3" name="Content Placeholder 2">
            <a:extLst>
              <a:ext uri="{FF2B5EF4-FFF2-40B4-BE49-F238E27FC236}">
                <a16:creationId xmlns:a16="http://schemas.microsoft.com/office/drawing/2014/main" id="{D3ABAA50-4935-4E1C-93F1-3DB6384448D8}"/>
              </a:ext>
            </a:extLst>
          </p:cNvPr>
          <p:cNvSpPr>
            <a:spLocks noGrp="1"/>
          </p:cNvSpPr>
          <p:nvPr>
            <p:ph idx="1"/>
          </p:nvPr>
        </p:nvSpPr>
        <p:spPr/>
        <p:txBody>
          <a:bodyPr>
            <a:normAutofit fontScale="62500" lnSpcReduction="20000"/>
          </a:bodyPr>
          <a:lstStyle/>
          <a:p>
            <a:pPr>
              <a:defRPr sz="5800">
                <a:solidFill>
                  <a:srgbClr val="FFFFFF"/>
                </a:solidFill>
                <a:latin typeface="Elenar Love"/>
                <a:ea typeface="Elenar Love"/>
                <a:cs typeface="Elenar Love"/>
                <a:sym typeface="Elenar Love"/>
              </a:defRPr>
            </a:pPr>
            <a:r>
              <a:rPr lang="en-GB" dirty="0"/>
              <a:t>…just watching films! We watch around one film every half term to apply your film studies knowledge and skills to an actual film. </a:t>
            </a:r>
          </a:p>
          <a:p>
            <a:pPr>
              <a:defRPr sz="5800">
                <a:solidFill>
                  <a:srgbClr val="FFFFFF"/>
                </a:solidFill>
                <a:latin typeface="Elenar Love"/>
                <a:ea typeface="Elenar Love"/>
                <a:cs typeface="Elenar Love"/>
                <a:sym typeface="Elenar Love"/>
              </a:defRPr>
            </a:pPr>
            <a:endParaRPr lang="en-GB" dirty="0"/>
          </a:p>
          <a:p>
            <a:pPr>
              <a:defRPr sz="5800">
                <a:solidFill>
                  <a:srgbClr val="FFFFFF"/>
                </a:solidFill>
                <a:latin typeface="Elenar Love"/>
                <a:ea typeface="Elenar Love"/>
                <a:cs typeface="Elenar Love"/>
                <a:sym typeface="Elenar Love"/>
              </a:defRPr>
            </a:pPr>
            <a:r>
              <a:rPr lang="en-GB" dirty="0"/>
              <a:t>…easy-there is a LOT of writing and you will be learning new things every single lesson.</a:t>
            </a:r>
          </a:p>
          <a:p>
            <a:pPr>
              <a:defRPr sz="5800">
                <a:solidFill>
                  <a:srgbClr val="FFFFFF"/>
                </a:solidFill>
                <a:latin typeface="Elenar Love"/>
                <a:ea typeface="Elenar Love"/>
                <a:cs typeface="Elenar Love"/>
                <a:sym typeface="Elenar Love"/>
              </a:defRPr>
            </a:pPr>
            <a:endParaRPr lang="en-GB" dirty="0"/>
          </a:p>
          <a:p>
            <a:pPr>
              <a:defRPr sz="5800">
                <a:solidFill>
                  <a:srgbClr val="FFFFFF"/>
                </a:solidFill>
                <a:latin typeface="Elenar Love"/>
                <a:ea typeface="Elenar Love"/>
                <a:cs typeface="Elenar Love"/>
                <a:sym typeface="Elenar Love"/>
              </a:defRPr>
            </a:pPr>
            <a:r>
              <a:rPr lang="en-GB" dirty="0"/>
              <a:t>…a dead-end: you don’t have to study, teach or make films after you gain a GCSE in film</a:t>
            </a:r>
          </a:p>
        </p:txBody>
      </p:sp>
      <p:pic>
        <p:nvPicPr>
          <p:cNvPr id="4" name="Audio 3">
            <a:hlinkClick r:id="" action="ppaction://media"/>
            <a:extLst>
              <a:ext uri="{FF2B5EF4-FFF2-40B4-BE49-F238E27FC236}">
                <a16:creationId xmlns:a16="http://schemas.microsoft.com/office/drawing/2014/main" id="{F5AEEB98-D54E-4A1A-9C99-45D4DB5BE4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36933013"/>
      </p:ext>
    </p:extLst>
  </p:cSld>
  <p:clrMapOvr>
    <a:masterClrMapping/>
  </p:clrMapOvr>
  <mc:AlternateContent xmlns:mc="http://schemas.openxmlformats.org/markup-compatibility/2006" xmlns:p14="http://schemas.microsoft.com/office/powerpoint/2010/main">
    <mc:Choice Requires="p14">
      <p:transition spd="slow" p14:dur="2000" advTm="27894"/>
    </mc:Choice>
    <mc:Fallback xmlns="">
      <p:transition spd="slow" advTm="27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4B88-4025-4744-84B5-403A3C478AE5}"/>
              </a:ext>
            </a:extLst>
          </p:cNvPr>
          <p:cNvSpPr>
            <a:spLocks noGrp="1"/>
          </p:cNvSpPr>
          <p:nvPr>
            <p:ph type="title"/>
          </p:nvPr>
        </p:nvSpPr>
        <p:spPr/>
        <p:txBody>
          <a:bodyPr/>
          <a:lstStyle/>
          <a:p>
            <a:r>
              <a:rPr lang="en-GB" dirty="0"/>
              <a:t>After GCSE FILM</a:t>
            </a:r>
          </a:p>
        </p:txBody>
      </p:sp>
      <p:sp>
        <p:nvSpPr>
          <p:cNvPr id="3" name="Content Placeholder 2">
            <a:extLst>
              <a:ext uri="{FF2B5EF4-FFF2-40B4-BE49-F238E27FC236}">
                <a16:creationId xmlns:a16="http://schemas.microsoft.com/office/drawing/2014/main" id="{99910B91-4889-40B2-8F8C-A1DE9490A077}"/>
              </a:ext>
            </a:extLst>
          </p:cNvPr>
          <p:cNvSpPr>
            <a:spLocks noGrp="1"/>
          </p:cNvSpPr>
          <p:nvPr>
            <p:ph idx="1"/>
          </p:nvPr>
        </p:nvSpPr>
        <p:spPr/>
        <p:txBody>
          <a:bodyPr>
            <a:normAutofit fontScale="47500" lnSpcReduction="20000"/>
          </a:bodyPr>
          <a:lstStyle/>
          <a:p>
            <a:pPr>
              <a:lnSpc>
                <a:spcPct val="80000"/>
              </a:lnSpc>
              <a:defRPr sz="4800">
                <a:solidFill>
                  <a:srgbClr val="FFFFFF"/>
                </a:solidFill>
                <a:latin typeface="Elenar Love"/>
                <a:ea typeface="Elenar Love"/>
                <a:cs typeface="Elenar Love"/>
                <a:sym typeface="Elenar Love"/>
              </a:defRPr>
            </a:pPr>
            <a:r>
              <a:rPr lang="en-GB" dirty="0"/>
              <a:t>Whatever your passion or hobby is, there will be a career in it involving film:</a:t>
            </a:r>
          </a:p>
          <a:p>
            <a:pPr>
              <a:lnSpc>
                <a:spcPct val="80000"/>
              </a:lnSpc>
              <a:defRPr sz="4800">
                <a:solidFill>
                  <a:srgbClr val="FFFFFF"/>
                </a:solidFill>
                <a:latin typeface="Elenar Love"/>
                <a:ea typeface="Elenar Love"/>
                <a:cs typeface="Elenar Love"/>
                <a:sym typeface="Elenar Love"/>
              </a:defRPr>
            </a:pPr>
            <a:endParaRPr lang="en-GB" dirty="0"/>
          </a:p>
          <a:p>
            <a:pPr>
              <a:lnSpc>
                <a:spcPct val="80000"/>
              </a:lnSpc>
              <a:defRPr sz="4800">
                <a:solidFill>
                  <a:srgbClr val="FFFFFF"/>
                </a:solidFill>
                <a:latin typeface="Elenar Love"/>
                <a:ea typeface="Elenar Love"/>
                <a:cs typeface="Elenar Love"/>
                <a:sym typeface="Elenar Love"/>
              </a:defRPr>
            </a:pPr>
            <a:r>
              <a:rPr lang="en-GB" dirty="0"/>
              <a:t>Big fan of makeup? Become a prosthetics artist for films. </a:t>
            </a:r>
          </a:p>
          <a:p>
            <a:pPr>
              <a:lnSpc>
                <a:spcPct val="80000"/>
              </a:lnSpc>
              <a:defRPr sz="4800">
                <a:solidFill>
                  <a:srgbClr val="FFFFFF"/>
                </a:solidFill>
                <a:latin typeface="Elenar Love"/>
                <a:ea typeface="Elenar Love"/>
                <a:cs typeface="Elenar Love"/>
                <a:sym typeface="Elenar Love"/>
              </a:defRPr>
            </a:pPr>
            <a:endParaRPr lang="en-GB" dirty="0"/>
          </a:p>
          <a:p>
            <a:pPr>
              <a:lnSpc>
                <a:spcPct val="80000"/>
              </a:lnSpc>
              <a:defRPr sz="4800">
                <a:solidFill>
                  <a:srgbClr val="FFFFFF"/>
                </a:solidFill>
                <a:latin typeface="Elenar Love"/>
                <a:ea typeface="Elenar Love"/>
                <a:cs typeface="Elenar Love"/>
                <a:sym typeface="Elenar Love"/>
              </a:defRPr>
            </a:pPr>
            <a:r>
              <a:rPr lang="en-GB" dirty="0"/>
              <a:t>Want to become an electrician? Learn about the film industry and become a ‘Gaffer’ for films.</a:t>
            </a:r>
          </a:p>
          <a:p>
            <a:pPr>
              <a:lnSpc>
                <a:spcPct val="80000"/>
              </a:lnSpc>
              <a:defRPr sz="4800">
                <a:solidFill>
                  <a:srgbClr val="FFFFFF"/>
                </a:solidFill>
                <a:latin typeface="Elenar Love"/>
                <a:ea typeface="Elenar Love"/>
                <a:cs typeface="Elenar Love"/>
                <a:sym typeface="Elenar Love"/>
              </a:defRPr>
            </a:pPr>
            <a:endParaRPr lang="en-GB" dirty="0"/>
          </a:p>
          <a:p>
            <a:pPr>
              <a:lnSpc>
                <a:spcPct val="80000"/>
              </a:lnSpc>
              <a:defRPr sz="4800">
                <a:solidFill>
                  <a:srgbClr val="FFFFFF"/>
                </a:solidFill>
                <a:latin typeface="Elenar Love"/>
                <a:ea typeface="Elenar Love"/>
                <a:cs typeface="Elenar Love"/>
                <a:sym typeface="Elenar Love"/>
              </a:defRPr>
            </a:pPr>
            <a:r>
              <a:rPr lang="en-GB" dirty="0"/>
              <a:t>Interested in catering? Become a caterer for films and feed the biggest film stars in the world. </a:t>
            </a:r>
          </a:p>
          <a:p>
            <a:pPr>
              <a:lnSpc>
                <a:spcPct val="80000"/>
              </a:lnSpc>
              <a:defRPr sz="4800">
                <a:solidFill>
                  <a:srgbClr val="FFFFFF"/>
                </a:solidFill>
                <a:latin typeface="Elenar Love"/>
                <a:ea typeface="Elenar Love"/>
                <a:cs typeface="Elenar Love"/>
                <a:sym typeface="Elenar Love"/>
              </a:defRPr>
            </a:pPr>
            <a:endParaRPr lang="en-GB" dirty="0"/>
          </a:p>
          <a:p>
            <a:pPr>
              <a:lnSpc>
                <a:spcPct val="80000"/>
              </a:lnSpc>
              <a:defRPr sz="4800">
                <a:solidFill>
                  <a:srgbClr val="FFFFFF"/>
                </a:solidFill>
                <a:latin typeface="Elenar Love"/>
                <a:ea typeface="Elenar Love"/>
                <a:cs typeface="Elenar Love"/>
                <a:sym typeface="Elenar Love"/>
              </a:defRPr>
            </a:pPr>
            <a:r>
              <a:rPr lang="en-GB" dirty="0"/>
              <a:t>Learn to become a Director and make your own films!</a:t>
            </a:r>
          </a:p>
          <a:p>
            <a:pPr>
              <a:lnSpc>
                <a:spcPct val="80000"/>
              </a:lnSpc>
              <a:defRPr sz="4800">
                <a:solidFill>
                  <a:srgbClr val="FFFFFF"/>
                </a:solidFill>
                <a:latin typeface="Elenar Love"/>
                <a:ea typeface="Elenar Love"/>
                <a:cs typeface="Elenar Love"/>
                <a:sym typeface="Elenar Love"/>
              </a:defRPr>
            </a:pPr>
            <a:endParaRPr lang="en-GB" dirty="0"/>
          </a:p>
          <a:p>
            <a:pPr>
              <a:lnSpc>
                <a:spcPct val="80000"/>
              </a:lnSpc>
              <a:defRPr sz="4800">
                <a:solidFill>
                  <a:srgbClr val="FFFFFF"/>
                </a:solidFill>
                <a:latin typeface="Elenar Love"/>
                <a:ea typeface="Elenar Love"/>
                <a:cs typeface="Elenar Love"/>
                <a:sym typeface="Elenar Love"/>
              </a:defRPr>
            </a:pPr>
            <a:r>
              <a:rPr lang="en-GB" dirty="0"/>
              <a:t>Plus MANY more!</a:t>
            </a:r>
          </a:p>
          <a:p>
            <a:endParaRPr lang="en-GB" dirty="0"/>
          </a:p>
        </p:txBody>
      </p:sp>
      <p:pic>
        <p:nvPicPr>
          <p:cNvPr id="6" name="Audio 5">
            <a:hlinkClick r:id="" action="ppaction://media"/>
            <a:extLst>
              <a:ext uri="{FF2B5EF4-FFF2-40B4-BE49-F238E27FC236}">
                <a16:creationId xmlns:a16="http://schemas.microsoft.com/office/drawing/2014/main" id="{87FBFD04-DA91-4B50-9001-44CDAB2194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50073770"/>
      </p:ext>
    </p:extLst>
  </p:cSld>
  <p:clrMapOvr>
    <a:masterClrMapping/>
  </p:clrMapOvr>
  <mc:AlternateContent xmlns:mc="http://schemas.openxmlformats.org/markup-compatibility/2006" xmlns:p14="http://schemas.microsoft.com/office/powerpoint/2010/main">
    <mc:Choice Requires="p14">
      <p:transition spd="slow" p14:dur="2000" advTm="29589"/>
    </mc:Choice>
    <mc:Fallback xmlns="">
      <p:transition spd="slow" advTm="29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64F4-8A90-418F-B611-A7ABFAA7B3BE}"/>
              </a:ext>
            </a:extLst>
          </p:cNvPr>
          <p:cNvSpPr>
            <a:spLocks noGrp="1"/>
          </p:cNvSpPr>
          <p:nvPr>
            <p:ph type="title"/>
          </p:nvPr>
        </p:nvSpPr>
        <p:spPr/>
        <p:txBody>
          <a:bodyPr/>
          <a:lstStyle/>
          <a:p>
            <a:r>
              <a:rPr lang="en-GB" dirty="0"/>
              <a:t>For more information…</a:t>
            </a:r>
          </a:p>
        </p:txBody>
      </p:sp>
      <p:sp>
        <p:nvSpPr>
          <p:cNvPr id="3" name="Content Placeholder 2">
            <a:extLst>
              <a:ext uri="{FF2B5EF4-FFF2-40B4-BE49-F238E27FC236}">
                <a16:creationId xmlns:a16="http://schemas.microsoft.com/office/drawing/2014/main" id="{E91422EA-C880-40C6-B1A8-B827B0CBAC55}"/>
              </a:ext>
            </a:extLst>
          </p:cNvPr>
          <p:cNvSpPr>
            <a:spLocks noGrp="1"/>
          </p:cNvSpPr>
          <p:nvPr>
            <p:ph idx="1"/>
          </p:nvPr>
        </p:nvSpPr>
        <p:spPr/>
        <p:txBody>
          <a:bodyPr/>
          <a:lstStyle/>
          <a:p>
            <a:r>
              <a:rPr lang="en-GB" dirty="0"/>
              <a:t>Search  online for ‘</a:t>
            </a:r>
            <a:r>
              <a:rPr lang="en-GB" dirty="0" err="1"/>
              <a:t>Eduqas</a:t>
            </a:r>
            <a:r>
              <a:rPr lang="en-GB" dirty="0"/>
              <a:t> Film Studies GCSE’</a:t>
            </a:r>
          </a:p>
          <a:p>
            <a:endParaRPr lang="en-GB" dirty="0"/>
          </a:p>
          <a:p>
            <a:r>
              <a:rPr lang="en-GB" dirty="0"/>
              <a:t>Video with the course info outlined</a:t>
            </a:r>
          </a:p>
          <a:p>
            <a:r>
              <a:rPr lang="en-GB" dirty="0">
                <a:hlinkClick r:id="rId4"/>
              </a:rPr>
              <a:t>https://www.youtube.com/watch?v=-_XK9wbaFrM</a:t>
            </a:r>
            <a:endParaRPr lang="en-GB" dirty="0"/>
          </a:p>
          <a:p>
            <a:endParaRPr lang="en-GB" dirty="0"/>
          </a:p>
          <a:p>
            <a:pPr marL="0" indent="0">
              <a:buNone/>
            </a:pPr>
            <a:endParaRPr lang="en-GB" dirty="0"/>
          </a:p>
        </p:txBody>
      </p:sp>
      <p:pic>
        <p:nvPicPr>
          <p:cNvPr id="4" name="Audio 3">
            <a:hlinkClick r:id="" action="ppaction://media"/>
            <a:extLst>
              <a:ext uri="{FF2B5EF4-FFF2-40B4-BE49-F238E27FC236}">
                <a16:creationId xmlns:a16="http://schemas.microsoft.com/office/drawing/2014/main" id="{DC1AEFDC-5920-4C9F-8B1A-E84CC3D1F7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9845498"/>
      </p:ext>
    </p:extLst>
  </p:cSld>
  <p:clrMapOvr>
    <a:masterClrMapping/>
  </p:clrMapOvr>
  <mc:AlternateContent xmlns:mc="http://schemas.openxmlformats.org/markup-compatibility/2006" xmlns:p14="http://schemas.microsoft.com/office/powerpoint/2010/main">
    <mc:Choice Requires="p14">
      <p:transition spd="slow" p14:dur="2000" advTm="24225"/>
    </mc:Choice>
    <mc:Fallback xmlns="">
      <p:transition spd="slow" advTm="24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1628BAE08FC34E8A8B04F78002F143" ma:contentTypeVersion="14" ma:contentTypeDescription="Create a new document." ma:contentTypeScope="" ma:versionID="72533bde0b3400382ac530d103e98446">
  <xsd:schema xmlns:xsd="http://www.w3.org/2001/XMLSchema" xmlns:xs="http://www.w3.org/2001/XMLSchema" xmlns:p="http://schemas.microsoft.com/office/2006/metadata/properties" xmlns:ns2="ca469979-c1bf-4831-ba21-b4477b4a33bc" xmlns:ns3="3c6a8a19-850e-4e6d-b668-06043a1b812c" targetNamespace="http://schemas.microsoft.com/office/2006/metadata/properties" ma:root="true" ma:fieldsID="0bf515b0c382bc97357c8251a22f1fb3" ns2:_="" ns3:_="">
    <xsd:import namespace="ca469979-c1bf-4831-ba21-b4477b4a33bc"/>
    <xsd:import namespace="3c6a8a19-850e-4e6d-b668-06043a1b812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69979-c1bf-4831-ba21-b4477b4a3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b488997-0acd-4d98-a2b2-01788e10e09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6a8a19-850e-4e6d-b668-06043a1b812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8840779-29e2-4ef9-8c13-809dd5343569}" ma:internalName="TaxCatchAll" ma:showField="CatchAllData" ma:web="3c6a8a19-850e-4e6d-b668-06043a1b812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a469979-c1bf-4831-ba21-b4477b4a33bc" xsi:nil="true"/>
    <lcf76f155ced4ddcb4097134ff3c332f xmlns="ca469979-c1bf-4831-ba21-b4477b4a33bc">
      <Terms xmlns="http://schemas.microsoft.com/office/infopath/2007/PartnerControls"/>
    </lcf76f155ced4ddcb4097134ff3c332f>
    <TaxCatchAll xmlns="3c6a8a19-850e-4e6d-b668-06043a1b812c" xsi:nil="true"/>
    <_Flow_SignoffStatus xmlns="ca469979-c1bf-4831-ba21-b4477b4a33bc" xsi:nil="true"/>
  </documentManagement>
</p:properties>
</file>

<file path=customXml/itemProps1.xml><?xml version="1.0" encoding="utf-8"?>
<ds:datastoreItem xmlns:ds="http://schemas.openxmlformats.org/officeDocument/2006/customXml" ds:itemID="{660EED12-9B93-4B04-B6E5-7B373818CD18}">
  <ds:schemaRefs>
    <ds:schemaRef ds:uri="http://schemas.microsoft.com/sharepoint/v3/contenttype/forms"/>
  </ds:schemaRefs>
</ds:datastoreItem>
</file>

<file path=customXml/itemProps2.xml><?xml version="1.0" encoding="utf-8"?>
<ds:datastoreItem xmlns:ds="http://schemas.openxmlformats.org/officeDocument/2006/customXml" ds:itemID="{D1691747-9007-4276-9C60-732187DC9FFE}"/>
</file>

<file path=customXml/itemProps3.xml><?xml version="1.0" encoding="utf-8"?>
<ds:datastoreItem xmlns:ds="http://schemas.openxmlformats.org/officeDocument/2006/customXml" ds:itemID="{07790788-3B32-4F25-8A68-71C509F7C1FD}">
  <ds:schemaRefs>
    <ds:schemaRef ds:uri="http://purl.org/dc/terms/"/>
    <ds:schemaRef ds:uri="http://www.w3.org/XML/1998/namespace"/>
    <ds:schemaRef ds:uri="9e596645-652b-4569-b00b-25da2c202e1c"/>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f67f2a75-c46a-4898-a9c7-242acda3c90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TotalTime>
  <Words>646</Words>
  <Application>Microsoft Office PowerPoint</Application>
  <PresentationFormat>Widescreen</PresentationFormat>
  <Paragraphs>68</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Elenar Love</vt:lpstr>
      <vt:lpstr>Office Theme</vt:lpstr>
      <vt:lpstr>Film Studies</vt:lpstr>
      <vt:lpstr>Why study Film</vt:lpstr>
      <vt:lpstr>What will I study?  You will study the following areas: </vt:lpstr>
      <vt:lpstr>In the classroom:</vt:lpstr>
      <vt:lpstr>How will I be assessed?</vt:lpstr>
      <vt:lpstr>Component 3: Creative Production </vt:lpstr>
      <vt:lpstr>What film studies isn’t…</vt:lpstr>
      <vt:lpstr>After GCSE FILM</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Studies</dc:title>
  <dc:creator>Ceri James</dc:creator>
  <cp:lastModifiedBy>Mr C James</cp:lastModifiedBy>
  <cp:revision>5</cp:revision>
  <dcterms:created xsi:type="dcterms:W3CDTF">2022-03-01T20:38:10Z</dcterms:created>
  <dcterms:modified xsi:type="dcterms:W3CDTF">2023-02-27T15:23:32Z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0x0101004D587FF4C2849C4DA1D6FE58DA4D6788</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