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handoutMasterIdLst>
    <p:handoutMasterId r:id="rId15"/>
  </p:handoutMasterIdLst>
  <p:sldIdLst>
    <p:sldId id="256" r:id="rId5"/>
    <p:sldId id="268" r:id="rId6"/>
    <p:sldId id="280" r:id="rId7"/>
    <p:sldId id="281" r:id="rId8"/>
    <p:sldId id="282" r:id="rId9"/>
    <p:sldId id="274" r:id="rId10"/>
    <p:sldId id="283" r:id="rId11"/>
    <p:sldId id="284" r:id="rId12"/>
    <p:sldId id="285" r:id="rId13"/>
    <p:sldId id="273" r:id="rId14"/>
  </p:sldIdLst>
  <p:sldSz cx="12192000" cy="6858000"/>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5" autoAdjust="0"/>
    <p:restoredTop sz="94660"/>
  </p:normalViewPr>
  <p:slideViewPr>
    <p:cSldViewPr snapToGrid="0">
      <p:cViewPr varScale="1">
        <p:scale>
          <a:sx n="76" d="100"/>
          <a:sy n="76" d="100"/>
        </p:scale>
        <p:origin x="7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02075" y="0"/>
            <a:ext cx="2986088" cy="501650"/>
          </a:xfrm>
          <a:prstGeom prst="rect">
            <a:avLst/>
          </a:prstGeom>
        </p:spPr>
        <p:txBody>
          <a:bodyPr vert="horz" lIns="91440" tIns="45720" rIns="91440" bIns="45720" rtlCol="0"/>
          <a:lstStyle>
            <a:lvl1pPr algn="r">
              <a:defRPr sz="1200"/>
            </a:lvl1pPr>
          </a:lstStyle>
          <a:p>
            <a:fld id="{B73D921B-C814-490E-99C0-005E2E317942}" type="datetimeFigureOut">
              <a:rPr lang="en-GB" smtClean="0"/>
              <a:t>06/03/2024</a:t>
            </a:fld>
            <a:endParaRPr lang="en-GB"/>
          </a:p>
        </p:txBody>
      </p:sp>
      <p:sp>
        <p:nvSpPr>
          <p:cNvPr id="4" name="Footer Placeholder 3"/>
          <p:cNvSpPr>
            <a:spLocks noGrp="1"/>
          </p:cNvSpPr>
          <p:nvPr>
            <p:ph type="ftr" sz="quarter" idx="2"/>
          </p:nvPr>
        </p:nvSpPr>
        <p:spPr>
          <a:xfrm>
            <a:off x="0" y="9520238"/>
            <a:ext cx="2986088"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02075" y="9520238"/>
            <a:ext cx="2986088" cy="501650"/>
          </a:xfrm>
          <a:prstGeom prst="rect">
            <a:avLst/>
          </a:prstGeom>
        </p:spPr>
        <p:txBody>
          <a:bodyPr vert="horz" lIns="91440" tIns="45720" rIns="91440" bIns="45720" rtlCol="0" anchor="b"/>
          <a:lstStyle>
            <a:lvl1pPr algn="r">
              <a:defRPr sz="1200"/>
            </a:lvl1pPr>
          </a:lstStyle>
          <a:p>
            <a:fld id="{A86AC552-F6A9-4D7F-BA34-47DE4F5AFDA7}" type="slidenum">
              <a:rPr lang="en-GB" smtClean="0"/>
              <a:t>‹#›</a:t>
            </a:fld>
            <a:endParaRPr lang="en-GB"/>
          </a:p>
        </p:txBody>
      </p:sp>
    </p:spTree>
    <p:extLst>
      <p:ext uri="{BB962C8B-B14F-4D97-AF65-F5344CB8AC3E}">
        <p14:creationId xmlns:p14="http://schemas.microsoft.com/office/powerpoint/2010/main" val="7094095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541520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3034766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748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2124142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4905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2424863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957709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832766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767683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8245CC-58E9-439C-955D-D2D8B9826DD8}" type="datetimeFigureOut">
              <a:rPr lang="en-GB" smtClean="0"/>
              <a:t>06/03/2024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202010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8245CC-58E9-439C-955D-D2D8B9826DD8}" type="datetimeFigureOut">
              <a:rPr lang="en-GB" smtClean="0"/>
              <a:t>06/03/2024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2702211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8245CC-58E9-439C-955D-D2D8B9826DD8}" type="datetimeFigureOut">
              <a:rPr lang="en-GB" smtClean="0"/>
              <a:t>06/03/2024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346628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8245CC-58E9-439C-955D-D2D8B9826DD8}" type="datetimeFigureOut">
              <a:rPr lang="en-GB" smtClean="0"/>
              <a:t>06/03/2024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3078255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245CC-58E9-439C-955D-D2D8B9826DD8}" type="datetimeFigureOut">
              <a:rPr lang="en-GB" smtClean="0"/>
              <a:t>06/03/2024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108798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8245CC-58E9-439C-955D-D2D8B9826DD8}" type="datetimeFigureOut">
              <a:rPr lang="en-GB" smtClean="0"/>
              <a:t>06/03/2024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53AC76-6CC4-4258-82A5-EA2B6A43429E}" type="slidenum">
              <a:rPr lang="en-GB" smtClean="0"/>
              <a:t>‹#›</a:t>
            </a:fld>
            <a:endParaRPr lang="en-GB"/>
          </a:p>
        </p:txBody>
      </p:sp>
    </p:spTree>
    <p:extLst>
      <p:ext uri="{BB962C8B-B14F-4D97-AF65-F5344CB8AC3E}">
        <p14:creationId xmlns:p14="http://schemas.microsoft.com/office/powerpoint/2010/main" val="82946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53AC76-6CC4-4258-82A5-EA2B6A43429E}" type="slidenum">
              <a:rPr lang="en-GB" smtClean="0"/>
              <a:t>‹#›</a:t>
            </a:fld>
            <a:endParaRPr lang="en-GB"/>
          </a:p>
        </p:txBody>
      </p:sp>
      <p:sp>
        <p:nvSpPr>
          <p:cNvPr id="5" name="Date Placeholder 4"/>
          <p:cNvSpPr>
            <a:spLocks noGrp="1"/>
          </p:cNvSpPr>
          <p:nvPr>
            <p:ph type="dt" sz="half" idx="10"/>
          </p:nvPr>
        </p:nvSpPr>
        <p:spPr/>
        <p:txBody>
          <a:bodyPr/>
          <a:lstStyle/>
          <a:p>
            <a:fld id="{EB8245CC-58E9-439C-955D-D2D8B9826DD8}" type="datetimeFigureOut">
              <a:rPr lang="en-GB" smtClean="0"/>
              <a:t>06/03/2024</a:t>
            </a:fld>
            <a:endParaRPr lang="en-GB"/>
          </a:p>
        </p:txBody>
      </p:sp>
    </p:spTree>
    <p:extLst>
      <p:ext uri="{BB962C8B-B14F-4D97-AF65-F5344CB8AC3E}">
        <p14:creationId xmlns:p14="http://schemas.microsoft.com/office/powerpoint/2010/main" val="3861971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B8245CC-58E9-439C-955D-D2D8B9826DD8}" type="datetimeFigureOut">
              <a:rPr lang="en-GB" smtClean="0"/>
              <a:t>06/03/2024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653AC76-6CC4-4258-82A5-EA2B6A43429E}" type="slidenum">
              <a:rPr lang="en-GB" smtClean="0"/>
              <a:t>‹#›</a:t>
            </a:fld>
            <a:endParaRPr lang="en-GB"/>
          </a:p>
        </p:txBody>
      </p:sp>
    </p:spTree>
    <p:extLst>
      <p:ext uri="{BB962C8B-B14F-4D97-AF65-F5344CB8AC3E}">
        <p14:creationId xmlns:p14="http://schemas.microsoft.com/office/powerpoint/2010/main" val="140982924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34045" y="967904"/>
            <a:ext cx="5701589" cy="5701589"/>
          </a:xfrm>
          <a:prstGeom prst="rect">
            <a:avLst/>
          </a:prstGeom>
        </p:spPr>
      </p:pic>
      <p:sp>
        <p:nvSpPr>
          <p:cNvPr id="2" name="Title 1"/>
          <p:cNvSpPr>
            <a:spLocks noGrp="1"/>
          </p:cNvSpPr>
          <p:nvPr>
            <p:ph type="ctrTitle"/>
          </p:nvPr>
        </p:nvSpPr>
        <p:spPr>
          <a:xfrm>
            <a:off x="1791152" y="1303703"/>
            <a:ext cx="7766936" cy="1646302"/>
          </a:xfrm>
        </p:spPr>
        <p:txBody>
          <a:bodyPr/>
          <a:lstStyle/>
          <a:p>
            <a:r>
              <a:rPr lang="en-GB" dirty="0"/>
              <a:t>Assessment and Reports at St Martins</a:t>
            </a:r>
          </a:p>
        </p:txBody>
      </p:sp>
      <p:sp>
        <p:nvSpPr>
          <p:cNvPr id="3" name="Subtitle 2"/>
          <p:cNvSpPr>
            <a:spLocks noGrp="1"/>
          </p:cNvSpPr>
          <p:nvPr>
            <p:ph type="subTitle" idx="1"/>
          </p:nvPr>
        </p:nvSpPr>
        <p:spPr>
          <a:xfrm>
            <a:off x="1791152" y="3117352"/>
            <a:ext cx="7766936" cy="1096899"/>
          </a:xfrm>
        </p:spPr>
        <p:txBody>
          <a:bodyPr>
            <a:normAutofit/>
          </a:bodyPr>
          <a:lstStyle/>
          <a:p>
            <a:r>
              <a:rPr lang="en-GB" dirty="0"/>
              <a:t>Information for parents and carers</a:t>
            </a:r>
          </a:p>
        </p:txBody>
      </p:sp>
      <p:pic>
        <p:nvPicPr>
          <p:cNvPr id="7" name="Picture 6"/>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094688" y="3227685"/>
            <a:ext cx="1037257" cy="764607"/>
          </a:xfrm>
          <a:prstGeom prst="rect">
            <a:avLst/>
          </a:prstGeom>
        </p:spPr>
      </p:pic>
    </p:spTree>
    <p:extLst>
      <p:ext uri="{BB962C8B-B14F-4D97-AF65-F5344CB8AC3E}">
        <p14:creationId xmlns:p14="http://schemas.microsoft.com/office/powerpoint/2010/main" val="1410114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6495823" cy="1320800"/>
          </a:xfrm>
        </p:spPr>
        <p:txBody>
          <a:bodyPr/>
          <a:lstStyle/>
          <a:p>
            <a:r>
              <a:rPr lang="en-US" dirty="0">
                <a:solidFill>
                  <a:schemeClr val="tx1"/>
                </a:solidFill>
              </a:rPr>
              <a:t>Any further questions?</a:t>
            </a:r>
            <a:endParaRPr lang="en-GB" dirty="0">
              <a:solidFill>
                <a:schemeClr val="tx1"/>
              </a:solidFill>
            </a:endParaRPr>
          </a:p>
        </p:txBody>
      </p:sp>
      <p:sp>
        <p:nvSpPr>
          <p:cNvPr id="3" name="Content Placeholder 2"/>
          <p:cNvSpPr>
            <a:spLocks noGrp="1"/>
          </p:cNvSpPr>
          <p:nvPr>
            <p:ph idx="1"/>
          </p:nvPr>
        </p:nvSpPr>
        <p:spPr>
          <a:xfrm>
            <a:off x="677334" y="1723166"/>
            <a:ext cx="8399289" cy="4814267"/>
          </a:xfrm>
        </p:spPr>
        <p:txBody>
          <a:bodyPr>
            <a:normAutofit/>
          </a:bodyPr>
          <a:lstStyle/>
          <a:p>
            <a:r>
              <a:rPr lang="en-US" b="1" dirty="0">
                <a:solidFill>
                  <a:schemeClr val="tx1"/>
                </a:solidFill>
              </a:rPr>
              <a:t>We hope that we have covered all aspects of assessing and reporting to pupils</a:t>
            </a:r>
          </a:p>
          <a:p>
            <a:endParaRPr lang="en-US" b="1" dirty="0">
              <a:solidFill>
                <a:schemeClr val="tx1"/>
              </a:solidFill>
            </a:endParaRPr>
          </a:p>
          <a:p>
            <a:r>
              <a:rPr lang="en-US" b="1" dirty="0">
                <a:solidFill>
                  <a:schemeClr val="tx1"/>
                </a:solidFill>
              </a:rPr>
              <a:t>If you have any further questions regard reports, please email:</a:t>
            </a:r>
          </a:p>
          <a:p>
            <a:endParaRPr lang="en-US" b="1" dirty="0">
              <a:solidFill>
                <a:schemeClr val="tx1"/>
              </a:solidFill>
            </a:endParaRPr>
          </a:p>
          <a:p>
            <a:pPr marL="0" indent="0">
              <a:buNone/>
            </a:pPr>
            <a:r>
              <a:rPr lang="en-US" b="1" i="1" dirty="0">
                <a:solidFill>
                  <a:schemeClr val="tx1"/>
                </a:solidFill>
              </a:rPr>
              <a:t>Chris.Edwards@stm.318education.co.uk</a:t>
            </a:r>
          </a:p>
          <a:p>
            <a:pPr marL="0" indent="0">
              <a:buNone/>
            </a:pPr>
            <a:endParaRPr lang="en-US" b="1" dirty="0">
              <a:solidFill>
                <a:schemeClr val="tx1"/>
              </a:solidFill>
            </a:endParaRPr>
          </a:p>
          <a:p>
            <a:pPr marL="0" indent="0">
              <a:buNone/>
            </a:pPr>
            <a:endParaRPr lang="en-US" b="1" dirty="0">
              <a:solidFill>
                <a:schemeClr val="tx1"/>
              </a:solidFill>
            </a:endParaRPr>
          </a:p>
          <a:p>
            <a:endParaRPr lang="en-US" b="1" dirty="0">
              <a:solidFill>
                <a:srgbClr val="92D05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9065" y="156433"/>
            <a:ext cx="1510653" cy="1113567"/>
          </a:xfrm>
          <a:prstGeom prst="rect">
            <a:avLst/>
          </a:prstGeom>
        </p:spPr>
      </p:pic>
    </p:spTree>
    <p:extLst>
      <p:ext uri="{BB962C8B-B14F-4D97-AF65-F5344CB8AC3E}">
        <p14:creationId xmlns:p14="http://schemas.microsoft.com/office/powerpoint/2010/main" val="19724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Questions to answer</a:t>
            </a:r>
          </a:p>
        </p:txBody>
      </p:sp>
      <p:sp>
        <p:nvSpPr>
          <p:cNvPr id="3" name="Content Placeholder 2"/>
          <p:cNvSpPr>
            <a:spLocks noGrp="1"/>
          </p:cNvSpPr>
          <p:nvPr>
            <p:ph idx="1"/>
          </p:nvPr>
        </p:nvSpPr>
        <p:spPr>
          <a:xfrm>
            <a:off x="677334" y="1723167"/>
            <a:ext cx="8399289" cy="4814267"/>
          </a:xfrm>
        </p:spPr>
        <p:txBody>
          <a:bodyPr>
            <a:normAutofit/>
          </a:bodyPr>
          <a:lstStyle/>
          <a:p>
            <a:pPr marL="0" indent="0">
              <a:buNone/>
            </a:pPr>
            <a:endParaRPr lang="en-US" dirty="0"/>
          </a:p>
          <a:p>
            <a:r>
              <a:rPr lang="en-US" dirty="0"/>
              <a:t>Why do we assess our pupils?</a:t>
            </a:r>
          </a:p>
          <a:p>
            <a:endParaRPr lang="en-US" dirty="0"/>
          </a:p>
          <a:p>
            <a:r>
              <a:rPr lang="en-US" dirty="0"/>
              <a:t>How do we assess?</a:t>
            </a:r>
          </a:p>
          <a:p>
            <a:endParaRPr lang="en-US" dirty="0"/>
          </a:p>
          <a:p>
            <a:r>
              <a:rPr lang="en-US" dirty="0"/>
              <a:t>How are target grades created?</a:t>
            </a:r>
          </a:p>
          <a:p>
            <a:endParaRPr lang="en-US" dirty="0"/>
          </a:p>
          <a:p>
            <a:r>
              <a:rPr lang="en-US" dirty="0"/>
              <a:t>What does the school report mean?</a:t>
            </a:r>
          </a:p>
          <a:p>
            <a:endParaRPr lang="en-US" dirty="0"/>
          </a:p>
          <a:p>
            <a:r>
              <a:rPr lang="en-US" dirty="0"/>
              <a:t>What if the report shows my child is below target?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9065" y="156433"/>
            <a:ext cx="1510653" cy="1113567"/>
          </a:xfrm>
          <a:prstGeom prst="rect">
            <a:avLst/>
          </a:prstGeom>
        </p:spPr>
      </p:pic>
    </p:spTree>
    <p:extLst>
      <p:ext uri="{BB962C8B-B14F-4D97-AF65-F5344CB8AC3E}">
        <p14:creationId xmlns:p14="http://schemas.microsoft.com/office/powerpoint/2010/main" val="2886215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6744398" cy="1320800"/>
          </a:xfrm>
        </p:spPr>
        <p:txBody>
          <a:bodyPr/>
          <a:lstStyle/>
          <a:p>
            <a:r>
              <a:rPr lang="en-GB" dirty="0">
                <a:solidFill>
                  <a:schemeClr val="tx1"/>
                </a:solidFill>
              </a:rPr>
              <a:t>Why do we assess our pupils?</a:t>
            </a:r>
          </a:p>
        </p:txBody>
      </p:sp>
      <p:sp>
        <p:nvSpPr>
          <p:cNvPr id="3" name="Content Placeholder 2"/>
          <p:cNvSpPr>
            <a:spLocks noGrp="1"/>
          </p:cNvSpPr>
          <p:nvPr>
            <p:ph idx="1"/>
          </p:nvPr>
        </p:nvSpPr>
        <p:spPr>
          <a:xfrm>
            <a:off x="677334" y="2263806"/>
            <a:ext cx="8399289" cy="4273628"/>
          </a:xfrm>
        </p:spPr>
        <p:txBody>
          <a:bodyPr>
            <a:normAutofit/>
          </a:bodyPr>
          <a:lstStyle/>
          <a:p>
            <a:r>
              <a:rPr lang="en-US" b="1" dirty="0"/>
              <a:t>We want every child to make progress</a:t>
            </a:r>
          </a:p>
          <a:p>
            <a:pPr marL="0" indent="0">
              <a:buNone/>
            </a:pPr>
            <a:endParaRPr lang="en-US" dirty="0"/>
          </a:p>
          <a:p>
            <a:r>
              <a:rPr lang="en-US" dirty="0"/>
              <a:t>Assessment allows our teachers to see what progress each child is making</a:t>
            </a:r>
          </a:p>
          <a:p>
            <a:r>
              <a:rPr lang="en-US" dirty="0"/>
              <a:t>It allows them to adapt what they are teaching, or plan interventions for identified children</a:t>
            </a:r>
          </a:p>
          <a:p>
            <a:r>
              <a:rPr lang="en-US" dirty="0"/>
              <a:t>We report to parents and </a:t>
            </a:r>
            <a:r>
              <a:rPr lang="en-US" dirty="0" err="1"/>
              <a:t>carers</a:t>
            </a:r>
            <a:r>
              <a:rPr lang="en-US" dirty="0"/>
              <a:t> to ensure that you are fully informed about the progress your child is making</a:t>
            </a:r>
          </a:p>
          <a:p>
            <a:r>
              <a:rPr lang="en-US" dirty="0"/>
              <a:t>The partnership between school and parents is vital in ensuring all children reach their potential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9065" y="156433"/>
            <a:ext cx="1510653" cy="1113567"/>
          </a:xfrm>
          <a:prstGeom prst="rect">
            <a:avLst/>
          </a:prstGeom>
        </p:spPr>
      </p:pic>
    </p:spTree>
    <p:extLst>
      <p:ext uri="{BB962C8B-B14F-4D97-AF65-F5344CB8AC3E}">
        <p14:creationId xmlns:p14="http://schemas.microsoft.com/office/powerpoint/2010/main" val="203952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6744398" cy="1320800"/>
          </a:xfrm>
        </p:spPr>
        <p:txBody>
          <a:bodyPr/>
          <a:lstStyle/>
          <a:p>
            <a:r>
              <a:rPr lang="en-GB" dirty="0">
                <a:solidFill>
                  <a:schemeClr val="tx1"/>
                </a:solidFill>
              </a:rPr>
              <a:t>How do we assess our pupils?</a:t>
            </a:r>
          </a:p>
        </p:txBody>
      </p:sp>
      <p:sp>
        <p:nvSpPr>
          <p:cNvPr id="3" name="Content Placeholder 2"/>
          <p:cNvSpPr>
            <a:spLocks noGrp="1"/>
          </p:cNvSpPr>
          <p:nvPr>
            <p:ph idx="1"/>
          </p:nvPr>
        </p:nvSpPr>
        <p:spPr>
          <a:xfrm>
            <a:off x="677334" y="2263806"/>
            <a:ext cx="8399289" cy="4273628"/>
          </a:xfrm>
        </p:spPr>
        <p:txBody>
          <a:bodyPr>
            <a:normAutofit/>
          </a:bodyPr>
          <a:lstStyle/>
          <a:p>
            <a:r>
              <a:rPr lang="en-US" b="1" dirty="0"/>
              <a:t>Assessments are completed at the end of each unit of work</a:t>
            </a:r>
          </a:p>
          <a:p>
            <a:pPr marL="0" indent="0">
              <a:buNone/>
            </a:pPr>
            <a:endParaRPr lang="en-US" dirty="0"/>
          </a:p>
          <a:p>
            <a:r>
              <a:rPr lang="en-US" dirty="0"/>
              <a:t>Pupil work is marked and graded, and at 3 fixed points in the year these marks are used to generate a Current Working at Grade based on GCSE criteria</a:t>
            </a:r>
          </a:p>
          <a:p>
            <a:r>
              <a:rPr lang="en-US" dirty="0"/>
              <a:t>The Current Working at Grade is compared against where the child should be at that point, to achieve their Target Grade,</a:t>
            </a:r>
          </a:p>
          <a:p>
            <a:r>
              <a:rPr lang="en-US" dirty="0"/>
              <a:t>At these points, teachers will also give each pupil an Attitude to Learning Grade, and a </a:t>
            </a:r>
            <a:r>
              <a:rPr lang="en-US" dirty="0" err="1"/>
              <a:t>Behaviour</a:t>
            </a:r>
            <a:r>
              <a:rPr lang="en-US" dirty="0"/>
              <a:t> Grade</a:t>
            </a:r>
          </a:p>
          <a:p>
            <a:r>
              <a:rPr lang="en-US" dirty="0"/>
              <a:t>This data is used by teachers to plan future teaching, by Senior Leaders to plan interventions, and shared with parents to support at home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9065" y="156433"/>
            <a:ext cx="1510653" cy="1113567"/>
          </a:xfrm>
          <a:prstGeom prst="rect">
            <a:avLst/>
          </a:prstGeom>
        </p:spPr>
      </p:pic>
    </p:spTree>
    <p:extLst>
      <p:ext uri="{BB962C8B-B14F-4D97-AF65-F5344CB8AC3E}">
        <p14:creationId xmlns:p14="http://schemas.microsoft.com/office/powerpoint/2010/main" val="235377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6281731" cy="1320800"/>
          </a:xfrm>
        </p:spPr>
        <p:txBody>
          <a:bodyPr/>
          <a:lstStyle/>
          <a:p>
            <a:r>
              <a:rPr lang="en-GB" dirty="0">
                <a:solidFill>
                  <a:schemeClr val="tx1"/>
                </a:solidFill>
              </a:rPr>
              <a:t>How are target grades created?</a:t>
            </a:r>
          </a:p>
        </p:txBody>
      </p:sp>
      <p:sp>
        <p:nvSpPr>
          <p:cNvPr id="3" name="Content Placeholder 2"/>
          <p:cNvSpPr>
            <a:spLocks noGrp="1"/>
          </p:cNvSpPr>
          <p:nvPr>
            <p:ph idx="1"/>
          </p:nvPr>
        </p:nvSpPr>
        <p:spPr>
          <a:xfrm>
            <a:off x="677334" y="2158173"/>
            <a:ext cx="8399289" cy="4273628"/>
          </a:xfrm>
        </p:spPr>
        <p:txBody>
          <a:bodyPr>
            <a:normAutofit/>
          </a:bodyPr>
          <a:lstStyle/>
          <a:p>
            <a:r>
              <a:rPr lang="en-US" b="1" dirty="0"/>
              <a:t>Target Grades are created using the same formula that the DfE use to calculate the school’s performance measures</a:t>
            </a:r>
          </a:p>
          <a:p>
            <a:pPr marL="0" indent="0">
              <a:buNone/>
            </a:pPr>
            <a:endParaRPr lang="en-US" dirty="0"/>
          </a:p>
          <a:p>
            <a:r>
              <a:rPr lang="en-US" dirty="0"/>
              <a:t>All pupils have a KS2 score for Reading and </a:t>
            </a:r>
            <a:r>
              <a:rPr lang="en-US" dirty="0" err="1"/>
              <a:t>Maths</a:t>
            </a:r>
            <a:r>
              <a:rPr lang="en-US" dirty="0"/>
              <a:t> from their Primary School (apart from pupils in year 9 and 10, where we have CAT scores instead)</a:t>
            </a:r>
          </a:p>
          <a:p>
            <a:r>
              <a:rPr lang="en-US" dirty="0"/>
              <a:t>We look at what the average GCSE score was for each combined score in last year’s GCSE results, for every subject</a:t>
            </a:r>
          </a:p>
          <a:p>
            <a:r>
              <a:rPr lang="en-US" dirty="0"/>
              <a:t>We use that average, along with knowledge of our pupils, to set a target that is aspirational but achievable</a:t>
            </a:r>
          </a:p>
          <a:p>
            <a:r>
              <a:rPr lang="en-US" dirty="0"/>
              <a:t>Our reporting system then creates a “flight path”, which tells us which grade they should be achieving at each data drop to achieve their target grade at the end of year 11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9065" y="156433"/>
            <a:ext cx="1510653" cy="1113567"/>
          </a:xfrm>
          <a:prstGeom prst="rect">
            <a:avLst/>
          </a:prstGeom>
        </p:spPr>
      </p:pic>
    </p:spTree>
    <p:extLst>
      <p:ext uri="{BB962C8B-B14F-4D97-AF65-F5344CB8AC3E}">
        <p14:creationId xmlns:p14="http://schemas.microsoft.com/office/powerpoint/2010/main" val="2529638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5989796" cy="1320800"/>
          </a:xfrm>
        </p:spPr>
        <p:txBody>
          <a:bodyPr/>
          <a:lstStyle/>
          <a:p>
            <a:r>
              <a:rPr lang="en-US" dirty="0">
                <a:solidFill>
                  <a:schemeClr val="tx1"/>
                </a:solidFill>
              </a:rPr>
              <a:t>What does the school report mean?</a:t>
            </a:r>
            <a:endParaRPr lang="en-GB" dirty="0">
              <a:solidFill>
                <a:schemeClr val="tx1"/>
              </a:solidFill>
            </a:endParaRPr>
          </a:p>
        </p:txBody>
      </p:sp>
      <p:sp>
        <p:nvSpPr>
          <p:cNvPr id="3" name="Content Placeholder 2"/>
          <p:cNvSpPr>
            <a:spLocks noGrp="1"/>
          </p:cNvSpPr>
          <p:nvPr>
            <p:ph idx="1"/>
          </p:nvPr>
        </p:nvSpPr>
        <p:spPr>
          <a:xfrm>
            <a:off x="677334" y="1930400"/>
            <a:ext cx="3238747" cy="4607034"/>
          </a:xfrm>
        </p:spPr>
        <p:txBody>
          <a:bodyPr>
            <a:normAutofit/>
          </a:bodyPr>
          <a:lstStyle/>
          <a:p>
            <a:r>
              <a:rPr lang="en-US" dirty="0"/>
              <a:t>The grade given is the GCSE grade your child would achieve if they were to sit the GCSE exam at that point in time. </a:t>
            </a:r>
          </a:p>
          <a:p>
            <a:r>
              <a:rPr lang="en-US" dirty="0"/>
              <a:t>The </a:t>
            </a:r>
            <a:r>
              <a:rPr lang="en-US" dirty="0" err="1"/>
              <a:t>colour</a:t>
            </a:r>
            <a:r>
              <a:rPr lang="en-US" dirty="0"/>
              <a:t> of the box shows if your child is working at the grade they should be working at for that point in their education.</a:t>
            </a:r>
          </a:p>
          <a:p>
            <a:endParaRPr lang="en-US" dirty="0"/>
          </a:p>
          <a:p>
            <a:endParaRPr lang="en-US" dirty="0"/>
          </a:p>
          <a:p>
            <a:endParaRPr lang="en-US" dirty="0"/>
          </a:p>
          <a:p>
            <a:endParaRPr lang="en-US" dirty="0"/>
          </a:p>
          <a:p>
            <a:endParaRPr lang="en-US" dirty="0"/>
          </a:p>
          <a:p>
            <a:endParaRPr lang="en-US" dirty="0"/>
          </a:p>
          <a:p>
            <a:pPr marL="0" indent="0">
              <a:buNone/>
            </a:pPr>
            <a:endParaRPr lang="en-US" dirty="0"/>
          </a:p>
          <a:p>
            <a:endParaRPr lang="en-US"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9065" y="156433"/>
            <a:ext cx="1510653" cy="1113567"/>
          </a:xfrm>
          <a:prstGeom prst="rect">
            <a:avLst/>
          </a:prstGeom>
        </p:spPr>
      </p:pic>
      <p:pic>
        <p:nvPicPr>
          <p:cNvPr id="8" name="Picture 7">
            <a:extLst>
              <a:ext uri="{FF2B5EF4-FFF2-40B4-BE49-F238E27FC236}">
                <a16:creationId xmlns:a16="http://schemas.microsoft.com/office/drawing/2014/main" id="{F662AF36-5C59-4892-A5F0-DC5E31B61EAC}"/>
              </a:ext>
            </a:extLst>
          </p:cNvPr>
          <p:cNvPicPr>
            <a:picLocks noChangeAspect="1"/>
          </p:cNvPicPr>
          <p:nvPr/>
        </p:nvPicPr>
        <p:blipFill>
          <a:blip r:embed="rId3"/>
          <a:stretch>
            <a:fillRect/>
          </a:stretch>
        </p:blipFill>
        <p:spPr>
          <a:xfrm>
            <a:off x="4000070" y="1589103"/>
            <a:ext cx="6197741" cy="4790991"/>
          </a:xfrm>
          <a:prstGeom prst="rect">
            <a:avLst/>
          </a:prstGeom>
        </p:spPr>
      </p:pic>
    </p:spTree>
    <p:extLst>
      <p:ext uri="{BB962C8B-B14F-4D97-AF65-F5344CB8AC3E}">
        <p14:creationId xmlns:p14="http://schemas.microsoft.com/office/powerpoint/2010/main" val="85950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03C7C-A824-42CB-A1CD-7CFD32E05A2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15EB835-55E9-4E6F-9E40-BEE9D65078FC}"/>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C2183E58-CC64-4B4B-8EC4-65FC11868CEC}"/>
              </a:ext>
            </a:extLst>
          </p:cNvPr>
          <p:cNvPicPr>
            <a:picLocks noChangeAspect="1"/>
          </p:cNvPicPr>
          <p:nvPr/>
        </p:nvPicPr>
        <p:blipFill>
          <a:blip r:embed="rId2"/>
          <a:stretch>
            <a:fillRect/>
          </a:stretch>
        </p:blipFill>
        <p:spPr>
          <a:xfrm>
            <a:off x="346229" y="216255"/>
            <a:ext cx="9374034" cy="6553201"/>
          </a:xfrm>
          <a:prstGeom prst="rect">
            <a:avLst/>
          </a:prstGeom>
        </p:spPr>
      </p:pic>
    </p:spTree>
    <p:extLst>
      <p:ext uri="{BB962C8B-B14F-4D97-AF65-F5344CB8AC3E}">
        <p14:creationId xmlns:p14="http://schemas.microsoft.com/office/powerpoint/2010/main" val="2075750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5989796" cy="1320800"/>
          </a:xfrm>
        </p:spPr>
        <p:txBody>
          <a:bodyPr/>
          <a:lstStyle/>
          <a:p>
            <a:r>
              <a:rPr lang="en-US" dirty="0">
                <a:solidFill>
                  <a:schemeClr val="tx1"/>
                </a:solidFill>
              </a:rPr>
              <a:t>What if the report shows my child is below target?</a:t>
            </a:r>
            <a:endParaRPr lang="en-GB" dirty="0">
              <a:solidFill>
                <a:schemeClr val="tx1"/>
              </a:solidFill>
            </a:endParaRPr>
          </a:p>
        </p:txBody>
      </p:sp>
      <p:sp>
        <p:nvSpPr>
          <p:cNvPr id="3" name="Content Placeholder 2"/>
          <p:cNvSpPr>
            <a:spLocks noGrp="1"/>
          </p:cNvSpPr>
          <p:nvPr>
            <p:ph idx="1"/>
          </p:nvPr>
        </p:nvSpPr>
        <p:spPr>
          <a:xfrm>
            <a:off x="677334" y="2024109"/>
            <a:ext cx="9088103" cy="4513325"/>
          </a:xfrm>
        </p:spPr>
        <p:txBody>
          <a:bodyPr>
            <a:normAutofit lnSpcReduction="10000"/>
          </a:bodyPr>
          <a:lstStyle/>
          <a:p>
            <a:r>
              <a:rPr lang="en-US" dirty="0"/>
              <a:t>Don’t panic!</a:t>
            </a:r>
          </a:p>
          <a:p>
            <a:r>
              <a:rPr lang="en-US" dirty="0"/>
              <a:t>The main reason for assessment is to allow the teachers to support children who are not making as much progress as they could</a:t>
            </a:r>
          </a:p>
          <a:p>
            <a:r>
              <a:rPr lang="en-US" dirty="0"/>
              <a:t>Speak to your child, do they know why they are not at their target grade? Do they know what they need to do, and what Golden Knowledge they need to learn, to get there? </a:t>
            </a:r>
          </a:p>
          <a:p>
            <a:r>
              <a:rPr lang="en-US" dirty="0"/>
              <a:t>If you are concerned, contact the specific subject teacher and ask them how you can support your child to improve their progress</a:t>
            </a:r>
          </a:p>
          <a:p>
            <a:r>
              <a:rPr lang="en-US" dirty="0"/>
              <a:t>If you think there is an error with the report, or the target grades, contact Mr Edwards to discuss</a:t>
            </a:r>
          </a:p>
          <a:p>
            <a:r>
              <a:rPr lang="en-US" dirty="0"/>
              <a:t>Children progress at different rates and in different ways, lots of children will get to their target grades in different ways. Just because a child is below target at a specific data point, does not mean they will not achieve their target grade in their final GCSE exams.</a:t>
            </a:r>
          </a:p>
          <a:p>
            <a:pPr marL="0" indent="0">
              <a:buNone/>
            </a:pPr>
            <a:endParaRPr lang="en-US"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9065" y="156433"/>
            <a:ext cx="1510653" cy="1113567"/>
          </a:xfrm>
          <a:prstGeom prst="rect">
            <a:avLst/>
          </a:prstGeom>
        </p:spPr>
      </p:pic>
    </p:spTree>
    <p:extLst>
      <p:ext uri="{BB962C8B-B14F-4D97-AF65-F5344CB8AC3E}">
        <p14:creationId xmlns:p14="http://schemas.microsoft.com/office/powerpoint/2010/main" val="202012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3C7CB-61A2-4C87-9CF9-AED231D8300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43268E5-9692-4511-A199-2AA220DF9895}"/>
              </a:ext>
            </a:extLst>
          </p:cNvPr>
          <p:cNvSpPr>
            <a:spLocks noGrp="1"/>
          </p:cNvSpPr>
          <p:nvPr>
            <p:ph idx="1"/>
          </p:nvPr>
        </p:nvSpPr>
        <p:spPr/>
        <p:txBody>
          <a:bodyPr/>
          <a:lstStyle/>
          <a:p>
            <a:endParaRPr lang="en-GB"/>
          </a:p>
        </p:txBody>
      </p:sp>
      <p:pic>
        <p:nvPicPr>
          <p:cNvPr id="4" name="Picture 2" descr="Moving on from Flight Paths | Making good use of data in schools">
            <a:extLst>
              <a:ext uri="{FF2B5EF4-FFF2-40B4-BE49-F238E27FC236}">
                <a16:creationId xmlns:a16="http://schemas.microsoft.com/office/drawing/2014/main" id="{DCD9E1DA-6F3A-45AB-82F5-AE469DDC24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106" y="399495"/>
            <a:ext cx="9956216" cy="5915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19227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ca469979-c1bf-4831-ba21-b4477b4a33bc" xsi:nil="true"/>
    <TaxCatchAll xmlns="3c6a8a19-850e-4e6d-b668-06043a1b812c"/>
    <lcf76f155ced4ddcb4097134ff3c332f xmlns="ca469979-c1bf-4831-ba21-b4477b4a33b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1628BAE08FC34E8A8B04F78002F143" ma:contentTypeVersion="16" ma:contentTypeDescription="Create a new document." ma:contentTypeScope="" ma:versionID="bbc91955af86546134f868d3843812eb">
  <xsd:schema xmlns:xsd="http://www.w3.org/2001/XMLSchema" xmlns:xs="http://www.w3.org/2001/XMLSchema" xmlns:p="http://schemas.microsoft.com/office/2006/metadata/properties" xmlns:ns2="ca469979-c1bf-4831-ba21-b4477b4a33bc" xmlns:ns3="3c6a8a19-850e-4e6d-b668-06043a1b812c" targetNamespace="http://schemas.microsoft.com/office/2006/metadata/properties" ma:root="true" ma:fieldsID="a862336e364b7cffdfbd2da7fd89dee2" ns2:_="" ns3:_="">
    <xsd:import namespace="ca469979-c1bf-4831-ba21-b4477b4a33bc"/>
    <xsd:import namespace="3c6a8a19-850e-4e6d-b668-06043a1b812c"/>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3:SharedWithUsers" minOccurs="0"/>
                <xsd:element ref="ns3:SharedWithDetails" minOccurs="0"/>
                <xsd:element ref="ns2:_Flow_SignoffStatu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469979-c1bf-4831-ba21-b4477b4a33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8b488997-0acd-4d98-a2b2-01788e10e093"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_Flow_SignoffStatus" ma:index="21" nillable="true" ma:displayName="Sign-off status" ma:internalName="Sign_x002d_off_x0020_status">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c6a8a19-850e-4e6d-b668-06043a1b812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8840779-29e2-4ef9-8c13-809dd5343569}" ma:internalName="TaxCatchAll" ma:showField="CatchAllData" ma:web="3c6a8a19-850e-4e6d-b668-06043a1b812c">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9F58AE-D8D1-4117-A8AC-E385C9D1BAE6}">
  <ds:schemaRefs>
    <ds:schemaRef ds:uri="http://schemas.microsoft.com/office/2006/documentManagement/types"/>
    <ds:schemaRef ds:uri="3c6a8a19-850e-4e6d-b668-06043a1b812c"/>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ca469979-c1bf-4831-ba21-b4477b4a33bc"/>
    <ds:schemaRef ds:uri="http://www.w3.org/XML/1998/namespace"/>
    <ds:schemaRef ds:uri="http://purl.org/dc/dcmitype/"/>
  </ds:schemaRefs>
</ds:datastoreItem>
</file>

<file path=customXml/itemProps2.xml><?xml version="1.0" encoding="utf-8"?>
<ds:datastoreItem xmlns:ds="http://schemas.openxmlformats.org/officeDocument/2006/customXml" ds:itemID="{347E991D-87EC-4D9D-B49C-8A0A0BABC601}">
  <ds:schemaRefs>
    <ds:schemaRef ds:uri="http://schemas.microsoft.com/sharepoint/v3/contenttype/forms"/>
  </ds:schemaRefs>
</ds:datastoreItem>
</file>

<file path=customXml/itemProps3.xml><?xml version="1.0" encoding="utf-8"?>
<ds:datastoreItem xmlns:ds="http://schemas.openxmlformats.org/officeDocument/2006/customXml" ds:itemID="{3A643DE8-A25E-4E5B-9802-E947D0390B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469979-c1bf-4831-ba21-b4477b4a33bc"/>
    <ds:schemaRef ds:uri="3c6a8a19-850e-4e6d-b668-06043a1b81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3173</TotalTime>
  <Words>647</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Assessment and Reports at St Martins</vt:lpstr>
      <vt:lpstr>Questions to answer</vt:lpstr>
      <vt:lpstr>Why do we assess our pupils?</vt:lpstr>
      <vt:lpstr>How do we assess our pupils?</vt:lpstr>
      <vt:lpstr>How are target grades created?</vt:lpstr>
      <vt:lpstr>What does the school report mean?</vt:lpstr>
      <vt:lpstr>PowerPoint Presentation</vt:lpstr>
      <vt:lpstr>What if the report shows my child is below target?</vt:lpstr>
      <vt:lpstr>PowerPoint Presentation</vt:lpstr>
      <vt:lpstr>Any further questions?</vt:lpstr>
    </vt:vector>
  </TitlesOfParts>
  <Company>Telford &amp; Wrekin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Iqbal, Imran</dc:creator>
  <cp:lastModifiedBy>Clare Ellis</cp:lastModifiedBy>
  <cp:revision>71</cp:revision>
  <cp:lastPrinted>2022-01-18T11:43:15Z</cp:lastPrinted>
  <dcterms:created xsi:type="dcterms:W3CDTF">2019-02-23T21:42:18Z</dcterms:created>
  <dcterms:modified xsi:type="dcterms:W3CDTF">2024-03-06T14:44:24Z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0x0101006B1628BAE08FC34E8A8B04F78002F143</vt:lpwstr>
  </property>
</Properties>
</file>