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8" r:id="rId6"/>
    <p:sldId id="257" r:id="rId7"/>
    <p:sldId id="258" r:id="rId8"/>
    <p:sldId id="261" r:id="rId9"/>
    <p:sldId id="260" r:id="rId10"/>
    <p:sldId id="264" r:id="rId11"/>
    <p:sldId id="265" r:id="rId12"/>
    <p:sldId id="262" r:id="rId13"/>
    <p:sldId id="274" r:id="rId14"/>
    <p:sldId id="272" r:id="rId15"/>
    <p:sldId id="270" r:id="rId16"/>
    <p:sldId id="284" r:id="rId17"/>
    <p:sldId id="285" r:id="rId18"/>
    <p:sldId id="273" r:id="rId19"/>
    <p:sldId id="269" r:id="rId20"/>
    <p:sldId id="275" r:id="rId21"/>
    <p:sldId id="276" r:id="rId22"/>
    <p:sldId id="277" r:id="rId23"/>
    <p:sldId id="286"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 N Price" initials="MNP" lastIdx="1" clrIdx="0">
    <p:extLst>
      <p:ext uri="{19B8F6BF-5375-455C-9EA6-DF929625EA0E}">
        <p15:presenceInfo xmlns:p15="http://schemas.microsoft.com/office/powerpoint/2012/main" userId="S-1-5-21-2457752497-1657269116-4116451655-1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E04CC"/>
    <a:srgbClr val="A49AC0"/>
    <a:srgbClr val="998AD0"/>
    <a:srgbClr val="C199BF"/>
    <a:srgbClr val="907EDC"/>
    <a:srgbClr val="782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0DAE-6EF8-4443-B0C1-4EC293BA43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67AB9-F458-4EEE-8B6D-41B704358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155F96-355A-4A83-AE51-2C9E64C14AAC}"/>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5" name="Footer Placeholder 4">
            <a:extLst>
              <a:ext uri="{FF2B5EF4-FFF2-40B4-BE49-F238E27FC236}">
                <a16:creationId xmlns:a16="http://schemas.microsoft.com/office/drawing/2014/main" id="{CD73500D-8336-4DF0-947F-EEA690C7D6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2D7A0-EC1C-4704-84EB-BB573041B9D9}"/>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1460938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16F8-9476-4F8E-8512-484ED004B6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F28004-5270-461F-AEC5-3747FD30A8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D2D49A-5324-413E-B45A-441DC9D74DAF}"/>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5" name="Footer Placeholder 4">
            <a:extLst>
              <a:ext uri="{FF2B5EF4-FFF2-40B4-BE49-F238E27FC236}">
                <a16:creationId xmlns:a16="http://schemas.microsoft.com/office/drawing/2014/main" id="{CF294A37-5C1A-4594-B0CC-7E8700E48C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DB2FA-D15C-4992-A341-9C40823D80D7}"/>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54026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A406A-1A67-4FA4-8E08-AE099812E7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101F87-45A8-44FF-97BD-EB438C6FD1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D7C0A6-88DE-4111-BF43-D2749C126CBE}"/>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5" name="Footer Placeholder 4">
            <a:extLst>
              <a:ext uri="{FF2B5EF4-FFF2-40B4-BE49-F238E27FC236}">
                <a16:creationId xmlns:a16="http://schemas.microsoft.com/office/drawing/2014/main" id="{782C98BC-0CD5-4E40-B0B7-2048567C0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A7C269-8953-472B-B90F-68A3D8082EAA}"/>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163378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D611-E290-413F-85D6-9E1E33636D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B9DCD7-EE2E-4FF8-8A5D-3038F7D52D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CF49C1-BF98-43C1-AFC4-EC230D7E836D}"/>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5" name="Footer Placeholder 4">
            <a:extLst>
              <a:ext uri="{FF2B5EF4-FFF2-40B4-BE49-F238E27FC236}">
                <a16:creationId xmlns:a16="http://schemas.microsoft.com/office/drawing/2014/main" id="{230AA14D-8F4C-4F83-A8F1-27FE1C7A7E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87B05F-767D-4AC2-8189-BD8291CF1030}"/>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86536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B00D9-1CA3-4C05-A7EB-184BD5776A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869D96-B152-49BF-807C-B876C59BFB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F8619F-92EB-4F1C-BFE9-6B0A5E43EDC5}"/>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5" name="Footer Placeholder 4">
            <a:extLst>
              <a:ext uri="{FF2B5EF4-FFF2-40B4-BE49-F238E27FC236}">
                <a16:creationId xmlns:a16="http://schemas.microsoft.com/office/drawing/2014/main" id="{C1367EB0-DC24-4186-8436-3AA4D29E00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C9EAEB-350E-4601-97D7-A69B547CAC77}"/>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33176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F54D-FF8C-43DB-B473-67CED97372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4E9C1B-DFE5-4EA7-9B84-1C069E42B3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C774A7-0B6B-4373-84FD-B80FB15C49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90AEAE-24B2-4E21-99D0-B456F44EA4DA}"/>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6" name="Footer Placeholder 5">
            <a:extLst>
              <a:ext uri="{FF2B5EF4-FFF2-40B4-BE49-F238E27FC236}">
                <a16:creationId xmlns:a16="http://schemas.microsoft.com/office/drawing/2014/main" id="{0BD339BD-4974-4B91-A4DF-DCBC14542B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1E293D-150D-48DB-B492-02381E51371D}"/>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268960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06EFC-B5A0-4BBE-9188-5E2AE47C30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D3D3FD-1716-4752-84AC-D36ADE1B8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38562D-0B80-4924-9362-5B8D6899DA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01BAD50-AB57-4C59-B034-CE40E119D3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DF5C73-BE8E-4AF3-A060-DB35DA2799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D5F6DF-9B61-4876-87A1-A5AD39F471A2}"/>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8" name="Footer Placeholder 7">
            <a:extLst>
              <a:ext uri="{FF2B5EF4-FFF2-40B4-BE49-F238E27FC236}">
                <a16:creationId xmlns:a16="http://schemas.microsoft.com/office/drawing/2014/main" id="{04404FAB-FF4C-4626-AB56-07A366D3B6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94EA7F-95D7-4775-A3F0-A06958A4EE93}"/>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94317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AA94-A230-4AA5-885D-6C20F735168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EA4FB5-D5AC-42D2-B60C-4701EE51FB89}"/>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4" name="Footer Placeholder 3">
            <a:extLst>
              <a:ext uri="{FF2B5EF4-FFF2-40B4-BE49-F238E27FC236}">
                <a16:creationId xmlns:a16="http://schemas.microsoft.com/office/drawing/2014/main" id="{CB4D6368-49B9-44CC-9F78-64DAA1981E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B83FAA-5DEE-4AB6-BAA3-0377DF2E4C5A}"/>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1547137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480FC9-9E88-4D5D-9407-46C1145E7FD5}"/>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3" name="Footer Placeholder 2">
            <a:extLst>
              <a:ext uri="{FF2B5EF4-FFF2-40B4-BE49-F238E27FC236}">
                <a16:creationId xmlns:a16="http://schemas.microsoft.com/office/drawing/2014/main" id="{4DD27357-DB67-4D27-A1CF-EE9C887577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083F3E-431E-45D2-9982-4D56569CC853}"/>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1400196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0ED9-E000-4286-ACCB-D99CBBB34C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FDD429-E354-4E00-833B-284D02AE2F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3171DA-09F5-4174-B5FF-1711155EE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10E4A9-A79E-4DBA-8819-C5B75A3E36D3}"/>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6" name="Footer Placeholder 5">
            <a:extLst>
              <a:ext uri="{FF2B5EF4-FFF2-40B4-BE49-F238E27FC236}">
                <a16:creationId xmlns:a16="http://schemas.microsoft.com/office/drawing/2014/main" id="{1CD14A1B-9C1D-4314-BCC4-9086463DBE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D98D0E-A453-4399-B271-FA8A8E52EF37}"/>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152906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D7AC-109B-422D-9121-FED587CF3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B50A6E-E867-4458-8BAC-8ED2815C0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A86D19-A696-434D-A889-AC11BBEC6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F61F1F-D436-405D-8831-81850E3386B3}"/>
              </a:ext>
            </a:extLst>
          </p:cNvPr>
          <p:cNvSpPr>
            <a:spLocks noGrp="1"/>
          </p:cNvSpPr>
          <p:nvPr>
            <p:ph type="dt" sz="half" idx="10"/>
          </p:nvPr>
        </p:nvSpPr>
        <p:spPr/>
        <p:txBody>
          <a:bodyPr/>
          <a:lstStyle/>
          <a:p>
            <a:fld id="{925F90CC-CB13-4586-9670-152E1663EC00}" type="datetimeFigureOut">
              <a:rPr lang="en-GB" smtClean="0"/>
              <a:t>22/02/2026</a:t>
            </a:fld>
            <a:endParaRPr lang="en-GB"/>
          </a:p>
        </p:txBody>
      </p:sp>
      <p:sp>
        <p:nvSpPr>
          <p:cNvPr id="6" name="Footer Placeholder 5">
            <a:extLst>
              <a:ext uri="{FF2B5EF4-FFF2-40B4-BE49-F238E27FC236}">
                <a16:creationId xmlns:a16="http://schemas.microsoft.com/office/drawing/2014/main" id="{6B8E75B2-B63B-438E-BF53-FCE5B1472A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F9EACA-778B-4942-A5AF-BF996B3A48B9}"/>
              </a:ext>
            </a:extLst>
          </p:cNvPr>
          <p:cNvSpPr>
            <a:spLocks noGrp="1"/>
          </p:cNvSpPr>
          <p:nvPr>
            <p:ph type="sldNum" sz="quarter" idx="12"/>
          </p:nvPr>
        </p:nvSpPr>
        <p:spPr/>
        <p:txBody>
          <a:bodyPr/>
          <a:lstStyle/>
          <a:p>
            <a:fld id="{0FBA4CA5-2D4D-48FB-B883-54A751B5A0F4}" type="slidenum">
              <a:rPr lang="en-GB" smtClean="0"/>
              <a:t>‹#›</a:t>
            </a:fld>
            <a:endParaRPr lang="en-GB"/>
          </a:p>
        </p:txBody>
      </p:sp>
    </p:spTree>
    <p:extLst>
      <p:ext uri="{BB962C8B-B14F-4D97-AF65-F5344CB8AC3E}">
        <p14:creationId xmlns:p14="http://schemas.microsoft.com/office/powerpoint/2010/main" val="257202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alpha val="13000"/>
                <a:lumMod val="28000"/>
                <a:lumOff val="72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BB1043-C2F5-4F8C-B9C8-583F9DBCC8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8A0030-01DC-40AC-88A8-9B903C2D06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5B6909-DCB3-4D3B-8584-45F07B756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F90CC-CB13-4586-9670-152E1663EC00}" type="datetimeFigureOut">
              <a:rPr lang="en-GB" smtClean="0"/>
              <a:t>22/02/2026</a:t>
            </a:fld>
            <a:endParaRPr lang="en-GB"/>
          </a:p>
        </p:txBody>
      </p:sp>
      <p:sp>
        <p:nvSpPr>
          <p:cNvPr id="5" name="Footer Placeholder 4">
            <a:extLst>
              <a:ext uri="{FF2B5EF4-FFF2-40B4-BE49-F238E27FC236}">
                <a16:creationId xmlns:a16="http://schemas.microsoft.com/office/drawing/2014/main" id="{155ABC4A-02D7-452E-B6AA-B7005E71C3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340373-B649-4725-999B-A8FAB67B6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A4CA5-2D4D-48FB-B883-54A751B5A0F4}" type="slidenum">
              <a:rPr lang="en-GB" smtClean="0"/>
              <a:t>‹#›</a:t>
            </a:fld>
            <a:endParaRPr lang="en-GB"/>
          </a:p>
        </p:txBody>
      </p:sp>
    </p:spTree>
    <p:extLst>
      <p:ext uri="{BB962C8B-B14F-4D97-AF65-F5344CB8AC3E}">
        <p14:creationId xmlns:p14="http://schemas.microsoft.com/office/powerpoint/2010/main" val="3506536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m4a"/><Relationship Id="rId7"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audio" Target="../media/media4.m4a"/><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hyperlink" Target="https://www.bbc.co.uk/bitesize/guides/zyrwxg8/revision/1"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s://www.bbc.co.uk/bitesize/examspecs/zds7tcw"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9EB6-C32B-46DF-B6A6-1D74D81FECB8}"/>
              </a:ext>
            </a:extLst>
          </p:cNvPr>
          <p:cNvSpPr>
            <a:spLocks noGrp="1"/>
          </p:cNvSpPr>
          <p:nvPr>
            <p:ph type="ctrTitle"/>
          </p:nvPr>
        </p:nvSpPr>
        <p:spPr>
          <a:xfrm>
            <a:off x="148960" y="1349949"/>
            <a:ext cx="11479213" cy="2387600"/>
          </a:xfrm>
        </p:spPr>
        <p:txBody>
          <a:bodyPr>
            <a:normAutofit/>
          </a:bodyPr>
          <a:lstStyle/>
          <a:p>
            <a:r>
              <a:rPr lang="en-GB" sz="7200" b="1" dirty="0">
                <a:latin typeface="Comic Sans MS" panose="030F0702030302020204" pitchFamily="66" charset="0"/>
              </a:rPr>
              <a:t>GCSE Art Option </a:t>
            </a:r>
          </a:p>
        </p:txBody>
      </p:sp>
      <p:sp>
        <p:nvSpPr>
          <p:cNvPr id="3" name="Subtitle 2">
            <a:extLst>
              <a:ext uri="{FF2B5EF4-FFF2-40B4-BE49-F238E27FC236}">
                <a16:creationId xmlns:a16="http://schemas.microsoft.com/office/drawing/2014/main" id="{2C3A2C6C-16EF-436A-AB23-C340438C31D2}"/>
              </a:ext>
            </a:extLst>
          </p:cNvPr>
          <p:cNvSpPr>
            <a:spLocks noGrp="1"/>
          </p:cNvSpPr>
          <p:nvPr>
            <p:ph type="subTitle" idx="1"/>
          </p:nvPr>
        </p:nvSpPr>
        <p:spPr>
          <a:xfrm>
            <a:off x="1524000" y="4478603"/>
            <a:ext cx="9144000" cy="1655762"/>
          </a:xfrm>
        </p:spPr>
        <p:txBody>
          <a:bodyPr>
            <a:normAutofit/>
          </a:bodyPr>
          <a:lstStyle/>
          <a:p>
            <a:r>
              <a:rPr lang="en-GB" sz="3200" dirty="0">
                <a:latin typeface="Comic Sans MS" panose="030F0702030302020204" pitchFamily="66" charset="0"/>
              </a:rPr>
              <a:t>Exam Board: OCR</a:t>
            </a:r>
            <a:br>
              <a:rPr lang="en-GB" sz="3200" dirty="0">
                <a:latin typeface="Comic Sans MS" panose="030F0702030302020204" pitchFamily="66" charset="0"/>
              </a:rPr>
            </a:br>
            <a:r>
              <a:rPr lang="en-GB" sz="3200" dirty="0">
                <a:latin typeface="Comic Sans MS" panose="030F0702030302020204" pitchFamily="66" charset="0"/>
              </a:rPr>
              <a:t>Qualification: Art, Craft and Design (J170)</a:t>
            </a:r>
          </a:p>
        </p:txBody>
      </p:sp>
      <p:pic>
        <p:nvPicPr>
          <p:cNvPr id="5" name="Picture 4">
            <a:extLst>
              <a:ext uri="{FF2B5EF4-FFF2-40B4-BE49-F238E27FC236}">
                <a16:creationId xmlns:a16="http://schemas.microsoft.com/office/drawing/2014/main" id="{4CCC6C05-DA3C-4188-90DB-3076C7AFC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134" y="149578"/>
            <a:ext cx="2446867" cy="2446867"/>
          </a:xfrm>
          <a:prstGeom prst="rect">
            <a:avLst/>
          </a:prstGeom>
        </p:spPr>
      </p:pic>
      <p:pic>
        <p:nvPicPr>
          <p:cNvPr id="7" name="Recorded Sound">
            <a:hlinkClick r:id="" action="ppaction://media"/>
            <a:extLst>
              <a:ext uri="{FF2B5EF4-FFF2-40B4-BE49-F238E27FC236}">
                <a16:creationId xmlns:a16="http://schemas.microsoft.com/office/drawing/2014/main" id="{51A49C57-9CA9-48A0-8D9A-89C557259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6574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29EDA4-7D97-48F1-AF16-E137BB42A887}"/>
              </a:ext>
            </a:extLst>
          </p:cNvPr>
          <p:cNvSpPr/>
          <p:nvPr/>
        </p:nvSpPr>
        <p:spPr>
          <a:xfrm>
            <a:off x="1651609" y="324079"/>
            <a:ext cx="8888781" cy="5137625"/>
          </a:xfrm>
          <a:prstGeom prst="rect">
            <a:avLst/>
          </a:prstGeom>
          <a:ln w="63500">
            <a:solidFill>
              <a:srgbClr val="8E04CC"/>
            </a:solidFill>
          </a:ln>
        </p:spPr>
        <p:txBody>
          <a:bodyPr wrap="square">
            <a:spAutoFit/>
          </a:bodyPr>
          <a:lstStyle/>
          <a:p>
            <a:pPr>
              <a:lnSpc>
                <a:spcPct val="200000"/>
              </a:lnSpc>
            </a:pPr>
            <a:r>
              <a:rPr lang="en-GB" sz="2800" b="1" dirty="0">
                <a:latin typeface="Comic Sans MS" panose="030F0702030302020204" pitchFamily="66" charset="0"/>
              </a:rPr>
              <a:t>Year 10 to Christmas of Year 11 Component 01</a:t>
            </a:r>
            <a:br>
              <a:rPr lang="en-GB" sz="2800" dirty="0">
                <a:latin typeface="Comic Sans MS" panose="030F0702030302020204" pitchFamily="66" charset="0"/>
              </a:rPr>
            </a:br>
            <a:r>
              <a:rPr lang="en-GB" sz="2800" b="1" dirty="0">
                <a:highlight>
                  <a:srgbClr val="FFFF00"/>
                </a:highlight>
                <a:latin typeface="Comic Sans MS" panose="030F0702030302020204" pitchFamily="66" charset="0"/>
              </a:rPr>
              <a:t>60% of the overall GCSE grade</a:t>
            </a:r>
            <a:endParaRPr lang="en-GB" sz="2800" dirty="0">
              <a:highlight>
                <a:srgbClr val="FFFF00"/>
              </a:highlight>
              <a:latin typeface="Comic Sans MS" panose="030F0702030302020204" pitchFamily="66" charset="0"/>
            </a:endParaRPr>
          </a:p>
          <a:p>
            <a:pPr>
              <a:lnSpc>
                <a:spcPct val="200000"/>
              </a:lnSpc>
            </a:pPr>
            <a:r>
              <a:rPr lang="en-GB" sz="2800" b="1" dirty="0">
                <a:latin typeface="Comic Sans MS" panose="030F0702030302020204" pitchFamily="66" charset="0"/>
              </a:rPr>
              <a:t>Portfolio:</a:t>
            </a:r>
            <a:r>
              <a:rPr lang="en-GB" sz="2800" dirty="0">
                <a:latin typeface="Comic Sans MS" panose="030F0702030302020204" pitchFamily="66" charset="0"/>
              </a:rPr>
              <a:t> Students produce a portfolio (sketchbook) of practical work that demonstrates their personal response to a given starting point. Our starting point is </a:t>
            </a:r>
            <a:r>
              <a:rPr lang="en-GB" sz="2800" b="1" dirty="0">
                <a:latin typeface="Comic Sans MS" panose="030F0702030302020204" pitchFamily="66" charset="0"/>
              </a:rPr>
              <a:t>“Food and Drink”</a:t>
            </a:r>
          </a:p>
        </p:txBody>
      </p:sp>
      <p:sp>
        <p:nvSpPr>
          <p:cNvPr id="3" name="TextBox 2">
            <a:extLst>
              <a:ext uri="{FF2B5EF4-FFF2-40B4-BE49-F238E27FC236}">
                <a16:creationId xmlns:a16="http://schemas.microsoft.com/office/drawing/2014/main" id="{137CC86F-D77D-416B-9215-543944B8889C}"/>
              </a:ext>
            </a:extLst>
          </p:cNvPr>
          <p:cNvSpPr txBox="1"/>
          <p:nvPr/>
        </p:nvSpPr>
        <p:spPr>
          <a:xfrm>
            <a:off x="4209906" y="5657850"/>
            <a:ext cx="3772186" cy="1015663"/>
          </a:xfrm>
          <a:prstGeom prst="rect">
            <a:avLst/>
          </a:prstGeom>
          <a:noFill/>
        </p:spPr>
        <p:txBody>
          <a:bodyPr wrap="none" rtlCol="0">
            <a:spAutoFit/>
          </a:bodyPr>
          <a:lstStyle/>
          <a:p>
            <a:r>
              <a:rPr lang="en-GB" sz="6000" b="1" dirty="0">
                <a:latin typeface="Comic Sans MS" panose="030F0702030302020204" pitchFamily="66" charset="0"/>
              </a:rPr>
              <a:t>Examples</a:t>
            </a:r>
            <a:r>
              <a:rPr lang="en-GB" sz="3600" b="1" dirty="0">
                <a:latin typeface="Comic Sans MS" panose="030F0702030302020204" pitchFamily="66" charset="0"/>
              </a:rPr>
              <a:t> </a:t>
            </a:r>
          </a:p>
        </p:txBody>
      </p:sp>
      <p:pic>
        <p:nvPicPr>
          <p:cNvPr id="4" name="Recorded Sound">
            <a:hlinkClick r:id="" action="ppaction://media"/>
            <a:extLst>
              <a:ext uri="{FF2B5EF4-FFF2-40B4-BE49-F238E27FC236}">
                <a16:creationId xmlns:a16="http://schemas.microsoft.com/office/drawing/2014/main" id="{3F9BAB1E-17CD-4C37-AA7F-4ADD47ABBC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35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405921bb-8ace-4296-9999-93b9aed64acb@GBRP265">
            <a:extLst>
              <a:ext uri="{FF2B5EF4-FFF2-40B4-BE49-F238E27FC236}">
                <a16:creationId xmlns:a16="http://schemas.microsoft.com/office/drawing/2014/main" id="{19F7CBC2-CC8F-4977-A346-F64C6E4FE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49" t="12042" r="4850" b="4359"/>
          <a:stretch/>
        </p:blipFill>
        <p:spPr bwMode="auto">
          <a:xfrm rot="16200000">
            <a:off x="-861262" y="1889379"/>
            <a:ext cx="5522978" cy="38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ab7cc4c-105f-424b-9dfa-ae5ffa62d55a@GBRP265">
            <a:extLst>
              <a:ext uri="{FF2B5EF4-FFF2-40B4-BE49-F238E27FC236}">
                <a16:creationId xmlns:a16="http://schemas.microsoft.com/office/drawing/2014/main" id="{8875B1D7-6A3A-49B9-968A-492A5C273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2" t="12451" r="12947" b="10437"/>
          <a:stretch/>
        </p:blipFill>
        <p:spPr bwMode="auto">
          <a:xfrm rot="5400000">
            <a:off x="3155849" y="1694462"/>
            <a:ext cx="5522979" cy="421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5b492f59-8bf9-4586-95e9-22e228fe55e3@GBRP265">
            <a:extLst>
              <a:ext uri="{FF2B5EF4-FFF2-40B4-BE49-F238E27FC236}">
                <a16:creationId xmlns:a16="http://schemas.microsoft.com/office/drawing/2014/main" id="{55323FE4-5F77-47EF-93BE-06B8578EC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6" t="2757" r="3655" b="4482"/>
          <a:stretch/>
        </p:blipFill>
        <p:spPr bwMode="auto">
          <a:xfrm rot="5400000">
            <a:off x="7320500" y="1690462"/>
            <a:ext cx="5522976" cy="422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B4AD1D-08BB-4E69-9D75-E6233C1D1DBB}"/>
              </a:ext>
            </a:extLst>
          </p:cNvPr>
          <p:cNvSpPr txBox="1"/>
          <p:nvPr/>
        </p:nvSpPr>
        <p:spPr>
          <a:xfrm>
            <a:off x="3540726" y="253170"/>
            <a:ext cx="4753224" cy="646331"/>
          </a:xfrm>
          <a:prstGeom prst="rect">
            <a:avLst/>
          </a:prstGeom>
          <a:noFill/>
        </p:spPr>
        <p:txBody>
          <a:bodyPr wrap="none" rtlCol="0">
            <a:spAutoFit/>
          </a:bodyPr>
          <a:lstStyle/>
          <a:p>
            <a:r>
              <a:rPr lang="en-GB" sz="3600" dirty="0">
                <a:latin typeface="Comic Sans MS" panose="030F0702030302020204" pitchFamily="66" charset="0"/>
              </a:rPr>
              <a:t>Drawing and Painting </a:t>
            </a:r>
          </a:p>
        </p:txBody>
      </p:sp>
    </p:spTree>
    <p:extLst>
      <p:ext uri="{BB962C8B-B14F-4D97-AF65-F5344CB8AC3E}">
        <p14:creationId xmlns:p14="http://schemas.microsoft.com/office/powerpoint/2010/main" val="281850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7aa18d41-0cd4-4575-bea7-dec973b7d042@GBRP265">
            <a:extLst>
              <a:ext uri="{FF2B5EF4-FFF2-40B4-BE49-F238E27FC236}">
                <a16:creationId xmlns:a16="http://schemas.microsoft.com/office/drawing/2014/main" id="{3C6AB2CA-DB34-4966-81E0-0AD2FEE7C3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0" t="9578" r="5953" b="12042"/>
          <a:stretch/>
        </p:blipFill>
        <p:spPr bwMode="auto">
          <a:xfrm>
            <a:off x="303286" y="292608"/>
            <a:ext cx="4618743" cy="313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d50d0b32-c89c-4e51-9561-634498b0728a@GBRP265">
            <a:extLst>
              <a:ext uri="{FF2B5EF4-FFF2-40B4-BE49-F238E27FC236}">
                <a16:creationId xmlns:a16="http://schemas.microsoft.com/office/drawing/2014/main" id="{5EB41A6C-42B8-4D6D-8C73-A10AEF934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5" t="5565" r="10046" b="2212"/>
          <a:stretch/>
        </p:blipFill>
        <p:spPr bwMode="auto">
          <a:xfrm rot="10800000">
            <a:off x="5042385" y="3671479"/>
            <a:ext cx="3759126" cy="30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c35df29-8ba1-4c5f-8c9f-59b5281c07cc@GBRP265">
            <a:extLst>
              <a:ext uri="{FF2B5EF4-FFF2-40B4-BE49-F238E27FC236}">
                <a16:creationId xmlns:a16="http://schemas.microsoft.com/office/drawing/2014/main" id="{85564026-5497-4317-8847-D54A8F5C64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96" r="2353" b="5813"/>
          <a:stretch/>
        </p:blipFill>
        <p:spPr bwMode="auto">
          <a:xfrm>
            <a:off x="201169" y="3611008"/>
            <a:ext cx="4720860" cy="312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8cfba11f-36ff-49b5-9848-f4b2b7655d04@GBRP265">
            <a:extLst>
              <a:ext uri="{FF2B5EF4-FFF2-40B4-BE49-F238E27FC236}">
                <a16:creationId xmlns:a16="http://schemas.microsoft.com/office/drawing/2014/main" id="{F16A208B-79E5-470D-80D8-EEE62FC563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06" t="1848" r="5285" b="9051"/>
          <a:stretch/>
        </p:blipFill>
        <p:spPr bwMode="auto">
          <a:xfrm>
            <a:off x="7623602" y="258689"/>
            <a:ext cx="4427038" cy="331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00061bb0-d8f8-4c84-9fc5-c1dab3fef927@GBRP265">
            <a:extLst>
              <a:ext uri="{FF2B5EF4-FFF2-40B4-BE49-F238E27FC236}">
                <a16:creationId xmlns:a16="http://schemas.microsoft.com/office/drawing/2014/main" id="{760C8CC9-3B94-45D5-8341-B47A99376E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636515" y="686390"/>
            <a:ext cx="3272599" cy="24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0dcf7011-cacb-4237-8355-72fc608c27a4@GBRP265">
            <a:extLst>
              <a:ext uri="{FF2B5EF4-FFF2-40B4-BE49-F238E27FC236}">
                <a16:creationId xmlns:a16="http://schemas.microsoft.com/office/drawing/2014/main" id="{B10ED575-1519-40CC-9AA6-0E848C4EFC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62" r="12571"/>
          <a:stretch/>
        </p:blipFill>
        <p:spPr bwMode="auto">
          <a:xfrm rot="5400000">
            <a:off x="8946174" y="3757967"/>
            <a:ext cx="3013225" cy="28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75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f9c24f0-782e-48d2-b481-df827e07443e@GBRP265">
            <a:extLst>
              <a:ext uri="{FF2B5EF4-FFF2-40B4-BE49-F238E27FC236}">
                <a16:creationId xmlns:a16="http://schemas.microsoft.com/office/drawing/2014/main" id="{BB869600-0119-4897-88A6-B4FCAD06B2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2" t="5811" r="6203" b="6804"/>
          <a:stretch/>
        </p:blipFill>
        <p:spPr bwMode="auto">
          <a:xfrm>
            <a:off x="3433464" y="3429000"/>
            <a:ext cx="4320850" cy="324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91abfa28-e377-4740-b00f-622cbd65d27a@GBRP265">
            <a:extLst>
              <a:ext uri="{FF2B5EF4-FFF2-40B4-BE49-F238E27FC236}">
                <a16:creationId xmlns:a16="http://schemas.microsoft.com/office/drawing/2014/main" id="{D32089EA-C057-4325-B138-94B547E790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43" t="11602" r="10351" b="13364"/>
          <a:stretch/>
        </p:blipFill>
        <p:spPr bwMode="auto">
          <a:xfrm>
            <a:off x="3433463" y="188734"/>
            <a:ext cx="4277377" cy="312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3618054f-c15a-468a-8de6-cdc5a8435cc7@GBRP265">
            <a:extLst>
              <a:ext uri="{FF2B5EF4-FFF2-40B4-BE49-F238E27FC236}">
                <a16:creationId xmlns:a16="http://schemas.microsoft.com/office/drawing/2014/main" id="{05819CEE-1818-4D28-BBA0-9D63BBC10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0" t="7880" r="2530" b="8346"/>
          <a:stretch/>
        </p:blipFill>
        <p:spPr bwMode="auto">
          <a:xfrm rot="5400000">
            <a:off x="6746664" y="1282948"/>
            <a:ext cx="6482029" cy="429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a0758883-7eb5-451c-be0d-f7fa650bb5d6@GBRP265">
            <a:extLst>
              <a:ext uri="{FF2B5EF4-FFF2-40B4-BE49-F238E27FC236}">
                <a16:creationId xmlns:a16="http://schemas.microsoft.com/office/drawing/2014/main" id="{7C20723A-C382-42CA-BCB6-EFE38F062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35003" y="686726"/>
            <a:ext cx="4015373" cy="301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4240e67f-3900-43c5-9ccb-13556936d5d9@GBRP265">
            <a:extLst>
              <a:ext uri="{FF2B5EF4-FFF2-40B4-BE49-F238E27FC236}">
                <a16:creationId xmlns:a16="http://schemas.microsoft.com/office/drawing/2014/main" id="{937DE1B5-FF51-409C-9FEC-79222B1094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87" t="7292" r="6328" b="4896"/>
          <a:stretch/>
        </p:blipFill>
        <p:spPr bwMode="auto">
          <a:xfrm rot="10800000">
            <a:off x="234210" y="4358275"/>
            <a:ext cx="3076945" cy="234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968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a6127c3-ddf5-4519-b068-df7cbe0083dd@GBRP265">
            <a:extLst>
              <a:ext uri="{FF2B5EF4-FFF2-40B4-BE49-F238E27FC236}">
                <a16:creationId xmlns:a16="http://schemas.microsoft.com/office/drawing/2014/main" id="{D327AF98-8063-4F9C-8834-2A6AF8AAD9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97" t="8400" r="9751"/>
          <a:stretch/>
        </p:blipFill>
        <p:spPr bwMode="auto">
          <a:xfrm rot="5400000">
            <a:off x="6464895" y="874142"/>
            <a:ext cx="5842192" cy="510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257d38ca-f938-4436-8518-97c9cf38b1d4@GBRP265">
            <a:extLst>
              <a:ext uri="{FF2B5EF4-FFF2-40B4-BE49-F238E27FC236}">
                <a16:creationId xmlns:a16="http://schemas.microsoft.com/office/drawing/2014/main" id="{0365B530-5444-4D72-B9C9-4A9C19B55B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22" t="3563" r="9909" b="4038"/>
          <a:stretch/>
        </p:blipFill>
        <p:spPr bwMode="auto">
          <a:xfrm rot="10800000">
            <a:off x="3335012" y="406012"/>
            <a:ext cx="3304475" cy="28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75b89af6-89b4-4168-a221-f6d3bbf19482@GBRP265">
            <a:extLst>
              <a:ext uri="{FF2B5EF4-FFF2-40B4-BE49-F238E27FC236}">
                <a16:creationId xmlns:a16="http://schemas.microsoft.com/office/drawing/2014/main" id="{11502C58-E9A9-464F-A15D-23AC0F3E70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537" t="12873" r="8004" b="23424"/>
          <a:stretch/>
        </p:blipFill>
        <p:spPr bwMode="auto">
          <a:xfrm>
            <a:off x="377155" y="232858"/>
            <a:ext cx="2637625" cy="297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52fc55ef-0a63-4981-a119-aebd3f11d7ee@GBRP265">
            <a:extLst>
              <a:ext uri="{FF2B5EF4-FFF2-40B4-BE49-F238E27FC236}">
                <a16:creationId xmlns:a16="http://schemas.microsoft.com/office/drawing/2014/main" id="{E21CC2BF-123D-421A-8803-FB0C22CCA0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714" t="38900" r="11914" b="16656"/>
          <a:stretch/>
        </p:blipFill>
        <p:spPr bwMode="auto">
          <a:xfrm>
            <a:off x="3335012" y="3667290"/>
            <a:ext cx="3267903" cy="284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54819776-8a53-47fd-a5a5-aa825b5f7f18@GBRP265">
            <a:extLst>
              <a:ext uri="{FF2B5EF4-FFF2-40B4-BE49-F238E27FC236}">
                <a16:creationId xmlns:a16="http://schemas.microsoft.com/office/drawing/2014/main" id="{76AF4031-589C-4DFE-9D26-F97F8E9EDA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34" t="5030" r="9005" b="8223"/>
          <a:stretch/>
        </p:blipFill>
        <p:spPr bwMode="auto">
          <a:xfrm rot="5400000">
            <a:off x="14640" y="3625002"/>
            <a:ext cx="3362653" cy="263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814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7b91e4e0-3afa-4816-866e-933407c75ad6@GBRP265">
            <a:extLst>
              <a:ext uri="{FF2B5EF4-FFF2-40B4-BE49-F238E27FC236}">
                <a16:creationId xmlns:a16="http://schemas.microsoft.com/office/drawing/2014/main" id="{74CA2892-41BC-4BD1-AD5F-904D80ACCF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4" t="3646" r="3898" b="7917"/>
          <a:stretch/>
        </p:blipFill>
        <p:spPr bwMode="auto">
          <a:xfrm rot="5400000">
            <a:off x="-868939" y="1596508"/>
            <a:ext cx="5993313" cy="419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8fb402fe-f187-40b0-b949-1083819e9600@GBRP265">
            <a:extLst>
              <a:ext uri="{FF2B5EF4-FFF2-40B4-BE49-F238E27FC236}">
                <a16:creationId xmlns:a16="http://schemas.microsoft.com/office/drawing/2014/main" id="{7CB50766-1806-45E2-9E15-67867F16EC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86" r="2227" b="6844"/>
          <a:stretch/>
        </p:blipFill>
        <p:spPr bwMode="auto">
          <a:xfrm rot="5400000">
            <a:off x="3263189" y="1691240"/>
            <a:ext cx="5993312" cy="40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f625badb-878e-4d9e-9e32-a0dbfc85380b@GBRP265">
            <a:extLst>
              <a:ext uri="{FF2B5EF4-FFF2-40B4-BE49-F238E27FC236}">
                <a16:creationId xmlns:a16="http://schemas.microsoft.com/office/drawing/2014/main" id="{CB22B39E-8982-4268-8758-15175FB4D51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160" t="9680" r="3045" b="9039"/>
          <a:stretch/>
        </p:blipFill>
        <p:spPr bwMode="auto">
          <a:xfrm rot="5400000">
            <a:off x="7234670" y="1763553"/>
            <a:ext cx="5993314" cy="386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A9C88B9-EC5F-4511-9E16-5640DFE98F50}"/>
              </a:ext>
            </a:extLst>
          </p:cNvPr>
          <p:cNvSpPr txBox="1"/>
          <p:nvPr/>
        </p:nvSpPr>
        <p:spPr>
          <a:xfrm>
            <a:off x="4261835" y="52662"/>
            <a:ext cx="3656770" cy="646331"/>
          </a:xfrm>
          <a:prstGeom prst="rect">
            <a:avLst/>
          </a:prstGeom>
          <a:noFill/>
        </p:spPr>
        <p:txBody>
          <a:bodyPr wrap="none" rtlCol="0">
            <a:spAutoFit/>
          </a:bodyPr>
          <a:lstStyle/>
          <a:p>
            <a:r>
              <a:rPr lang="en-GB" sz="3600" dirty="0">
                <a:latin typeface="Comic Sans MS" panose="030F0702030302020204" pitchFamily="66" charset="0"/>
              </a:rPr>
              <a:t>Screen Printing </a:t>
            </a:r>
          </a:p>
        </p:txBody>
      </p:sp>
    </p:spTree>
    <p:extLst>
      <p:ext uri="{BB962C8B-B14F-4D97-AF65-F5344CB8AC3E}">
        <p14:creationId xmlns:p14="http://schemas.microsoft.com/office/powerpoint/2010/main" val="296131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f2239df-f633-4626-b635-9077dcd6e001@GBRP265">
            <a:extLst>
              <a:ext uri="{FF2B5EF4-FFF2-40B4-BE49-F238E27FC236}">
                <a16:creationId xmlns:a16="http://schemas.microsoft.com/office/drawing/2014/main" id="{A3FC845D-90DE-4FA0-8191-E126B3104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4999" y="1090809"/>
            <a:ext cx="6249991" cy="468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e6206a55-32b8-4ef7-8f9f-9219031dbc72@GBRP265">
            <a:extLst>
              <a:ext uri="{FF2B5EF4-FFF2-40B4-BE49-F238E27FC236}">
                <a16:creationId xmlns:a16="http://schemas.microsoft.com/office/drawing/2014/main" id="{B3802445-37F6-4D48-9A02-01D22EE39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63" r="31328"/>
          <a:stretch/>
        </p:blipFill>
        <p:spPr bwMode="auto">
          <a:xfrm rot="5400000">
            <a:off x="6274702" y="399565"/>
            <a:ext cx="4712181" cy="647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03713B0-E9D8-4D14-8378-9729F9A0ED6E}"/>
              </a:ext>
            </a:extLst>
          </p:cNvPr>
          <p:cNvSpPr txBox="1"/>
          <p:nvPr/>
        </p:nvSpPr>
        <p:spPr>
          <a:xfrm>
            <a:off x="7367776" y="180972"/>
            <a:ext cx="2308645" cy="830997"/>
          </a:xfrm>
          <a:prstGeom prst="rect">
            <a:avLst/>
          </a:prstGeom>
          <a:noFill/>
        </p:spPr>
        <p:txBody>
          <a:bodyPr wrap="none" rtlCol="0">
            <a:spAutoFit/>
          </a:bodyPr>
          <a:lstStyle/>
          <a:p>
            <a:r>
              <a:rPr lang="en-GB" sz="3600" dirty="0">
                <a:latin typeface="Comic Sans MS" panose="030F0702030302020204" pitchFamily="66" charset="0"/>
              </a:rPr>
              <a:t>Ceramics</a:t>
            </a:r>
            <a:r>
              <a:rPr lang="en-GB" sz="4800" dirty="0">
                <a:latin typeface="Comic Sans MS" panose="030F0702030302020204" pitchFamily="66" charset="0"/>
              </a:rPr>
              <a:t> </a:t>
            </a:r>
          </a:p>
        </p:txBody>
      </p:sp>
    </p:spTree>
    <p:extLst>
      <p:ext uri="{BB962C8B-B14F-4D97-AF65-F5344CB8AC3E}">
        <p14:creationId xmlns:p14="http://schemas.microsoft.com/office/powerpoint/2010/main" val="354928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A025C8-0345-4F0D-8EB8-5A26B659F853}"/>
              </a:ext>
            </a:extLst>
          </p:cNvPr>
          <p:cNvSpPr/>
          <p:nvPr/>
        </p:nvSpPr>
        <p:spPr>
          <a:xfrm>
            <a:off x="457359" y="429300"/>
            <a:ext cx="11277281" cy="5577489"/>
          </a:xfrm>
          <a:prstGeom prst="rect">
            <a:avLst/>
          </a:prstGeom>
          <a:ln w="63500">
            <a:solidFill>
              <a:srgbClr val="8E04CC"/>
            </a:solidFill>
          </a:ln>
        </p:spPr>
        <p:txBody>
          <a:bodyPr wrap="square">
            <a:spAutoFit/>
          </a:bodyPr>
          <a:lstStyle/>
          <a:p>
            <a:pPr>
              <a:lnSpc>
                <a:spcPct val="200000"/>
              </a:lnSpc>
            </a:pPr>
            <a:r>
              <a:rPr lang="en-GB" sz="2600" b="1" dirty="0">
                <a:latin typeface="Comic Sans MS" panose="030F0702030302020204" pitchFamily="66" charset="0"/>
              </a:rPr>
              <a:t>January of Year 11 to Easter  Component 02</a:t>
            </a:r>
            <a:br>
              <a:rPr lang="en-GB" sz="2600" dirty="0">
                <a:latin typeface="Comic Sans MS" panose="030F0702030302020204" pitchFamily="66" charset="0"/>
              </a:rPr>
            </a:br>
            <a:r>
              <a:rPr lang="en-GB" sz="2600" b="1" dirty="0">
                <a:highlight>
                  <a:srgbClr val="FFFF00"/>
                </a:highlight>
                <a:latin typeface="Comic Sans MS" panose="030F0702030302020204" pitchFamily="66" charset="0"/>
              </a:rPr>
              <a:t>40% of the overall GCSE grade</a:t>
            </a:r>
            <a:endParaRPr lang="en-GB" sz="2600" dirty="0">
              <a:highlight>
                <a:srgbClr val="FFFF00"/>
              </a:highlight>
              <a:latin typeface="Comic Sans MS" panose="030F0702030302020204" pitchFamily="66" charset="0"/>
            </a:endParaRPr>
          </a:p>
          <a:p>
            <a:pPr>
              <a:lnSpc>
                <a:spcPct val="200000"/>
              </a:lnSpc>
            </a:pPr>
            <a:r>
              <a:rPr lang="en-GB" sz="2600" b="1" dirty="0">
                <a:latin typeface="Comic Sans MS" panose="030F0702030302020204" pitchFamily="66" charset="0"/>
              </a:rPr>
              <a:t>Externally set task: </a:t>
            </a:r>
            <a:r>
              <a:rPr lang="en-GB" sz="2600" dirty="0">
                <a:latin typeface="Comic Sans MS" panose="030F0702030302020204" pitchFamily="66" charset="0"/>
              </a:rPr>
              <a:t>Students respond to </a:t>
            </a:r>
            <a:r>
              <a:rPr lang="en-GB" sz="2600" b="1" dirty="0">
                <a:latin typeface="Comic Sans MS" panose="030F0702030302020204" pitchFamily="66" charset="0"/>
              </a:rPr>
              <a:t>one of five themes</a:t>
            </a:r>
            <a:r>
              <a:rPr lang="en-GB" sz="2600" dirty="0">
                <a:latin typeface="Comic Sans MS" panose="030F0702030302020204" pitchFamily="66" charset="0"/>
              </a:rPr>
              <a:t>, each supported by a range of written and visual starting points and artists. Students produce a body of preparatory work to develop their ideas, which they then respond to during a </a:t>
            </a:r>
            <a:r>
              <a:rPr lang="en-GB" sz="2600" b="1" dirty="0">
                <a:latin typeface="Comic Sans MS" panose="030F0702030302020204" pitchFamily="66" charset="0"/>
              </a:rPr>
              <a:t>ten-hour supervised period under exam conditions</a:t>
            </a:r>
            <a:r>
              <a:rPr lang="en-GB" sz="2600" dirty="0">
                <a:latin typeface="Comic Sans MS" panose="030F0702030302020204" pitchFamily="66" charset="0"/>
              </a:rPr>
              <a:t>.</a:t>
            </a:r>
          </a:p>
        </p:txBody>
      </p:sp>
      <p:sp>
        <p:nvSpPr>
          <p:cNvPr id="3" name="TextBox 2">
            <a:extLst>
              <a:ext uri="{FF2B5EF4-FFF2-40B4-BE49-F238E27FC236}">
                <a16:creationId xmlns:a16="http://schemas.microsoft.com/office/drawing/2014/main" id="{B6E919EB-DCCF-4537-87C6-3FDF028B1278}"/>
              </a:ext>
            </a:extLst>
          </p:cNvPr>
          <p:cNvSpPr txBox="1"/>
          <p:nvPr/>
        </p:nvSpPr>
        <p:spPr>
          <a:xfrm>
            <a:off x="3905250" y="6074757"/>
            <a:ext cx="3871573" cy="707886"/>
          </a:xfrm>
          <a:prstGeom prst="rect">
            <a:avLst/>
          </a:prstGeom>
          <a:noFill/>
        </p:spPr>
        <p:txBody>
          <a:bodyPr wrap="none" rtlCol="0">
            <a:spAutoFit/>
          </a:bodyPr>
          <a:lstStyle/>
          <a:p>
            <a:r>
              <a:rPr lang="en-GB" sz="4000" b="1" dirty="0">
                <a:latin typeface="Comic Sans MS" panose="030F0702030302020204" pitchFamily="66" charset="0"/>
              </a:rPr>
              <a:t>Current Paper </a:t>
            </a:r>
          </a:p>
        </p:txBody>
      </p:sp>
      <p:pic>
        <p:nvPicPr>
          <p:cNvPr id="4" name="Recorded Sound">
            <a:hlinkClick r:id="" action="ppaction://media"/>
            <a:extLst>
              <a:ext uri="{FF2B5EF4-FFF2-40B4-BE49-F238E27FC236}">
                <a16:creationId xmlns:a16="http://schemas.microsoft.com/office/drawing/2014/main" id="{11EB90C7-7C6C-4FA5-9F63-451996C5E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415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23EB7D5-6F35-4D41-8D8E-1DB0434A2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 y="840656"/>
            <a:ext cx="3933826" cy="51766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B68FCB-888F-42E6-A0E0-F6D82D3B39CB}"/>
              </a:ext>
            </a:extLst>
          </p:cNvPr>
          <p:cNvPicPr>
            <a:picLocks noChangeAspect="1"/>
          </p:cNvPicPr>
          <p:nvPr/>
        </p:nvPicPr>
        <p:blipFill>
          <a:blip r:embed="rId5"/>
          <a:stretch>
            <a:fillRect/>
          </a:stretch>
        </p:blipFill>
        <p:spPr>
          <a:xfrm>
            <a:off x="6096000" y="1285874"/>
            <a:ext cx="4286250" cy="4286250"/>
          </a:xfrm>
          <a:prstGeom prst="rect">
            <a:avLst/>
          </a:prstGeom>
        </p:spPr>
      </p:pic>
      <p:pic>
        <p:nvPicPr>
          <p:cNvPr id="3" name="Recorded Sound">
            <a:hlinkClick r:id="" action="ppaction://media"/>
            <a:extLst>
              <a:ext uri="{FF2B5EF4-FFF2-40B4-BE49-F238E27FC236}">
                <a16:creationId xmlns:a16="http://schemas.microsoft.com/office/drawing/2014/main" id="{F30FBBD7-0DDC-4854-9EBC-BBE1C514A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0986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BA5A3-0866-43A3-BD4C-A8DD7E2E5FD9}"/>
              </a:ext>
            </a:extLst>
          </p:cNvPr>
          <p:cNvPicPr>
            <a:picLocks noChangeAspect="1"/>
          </p:cNvPicPr>
          <p:nvPr/>
        </p:nvPicPr>
        <p:blipFill>
          <a:blip r:embed="rId4"/>
          <a:stretch>
            <a:fillRect/>
          </a:stretch>
        </p:blipFill>
        <p:spPr>
          <a:xfrm>
            <a:off x="4648199" y="4267199"/>
            <a:ext cx="2371725" cy="2371725"/>
          </a:xfrm>
          <a:prstGeom prst="rect">
            <a:avLst/>
          </a:prstGeom>
        </p:spPr>
      </p:pic>
      <p:pic>
        <p:nvPicPr>
          <p:cNvPr id="3" name="Picture 2">
            <a:extLst>
              <a:ext uri="{FF2B5EF4-FFF2-40B4-BE49-F238E27FC236}">
                <a16:creationId xmlns:a16="http://schemas.microsoft.com/office/drawing/2014/main" id="{793B4598-7647-4F56-9AC9-4616D2A38A12}"/>
              </a:ext>
            </a:extLst>
          </p:cNvPr>
          <p:cNvPicPr>
            <a:picLocks noChangeAspect="1"/>
          </p:cNvPicPr>
          <p:nvPr/>
        </p:nvPicPr>
        <p:blipFill>
          <a:blip r:embed="rId5"/>
          <a:stretch>
            <a:fillRect/>
          </a:stretch>
        </p:blipFill>
        <p:spPr>
          <a:xfrm>
            <a:off x="919162" y="404812"/>
            <a:ext cx="10353675" cy="3648075"/>
          </a:xfrm>
          <a:prstGeom prst="rect">
            <a:avLst/>
          </a:prstGeom>
        </p:spPr>
      </p:pic>
      <p:pic>
        <p:nvPicPr>
          <p:cNvPr id="4" name="Recorded Sound">
            <a:hlinkClick r:id="" action="ppaction://media"/>
            <a:extLst>
              <a:ext uri="{FF2B5EF4-FFF2-40B4-BE49-F238E27FC236}">
                <a16:creationId xmlns:a16="http://schemas.microsoft.com/office/drawing/2014/main" id="{D3AAD817-20BE-42EB-A26A-FBC2C5A9CE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7657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69565-6578-49CC-9109-1058F3E53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451" y="1166842"/>
            <a:ext cx="2446867" cy="2446867"/>
          </a:xfrm>
          <a:prstGeom prst="rect">
            <a:avLst/>
          </a:prstGeom>
        </p:spPr>
      </p:pic>
      <p:sp>
        <p:nvSpPr>
          <p:cNvPr id="3" name="Speech Bubble: Oval 2">
            <a:extLst>
              <a:ext uri="{FF2B5EF4-FFF2-40B4-BE49-F238E27FC236}">
                <a16:creationId xmlns:a16="http://schemas.microsoft.com/office/drawing/2014/main" id="{5CECD51A-93CC-47C2-9731-1085756F8856}"/>
              </a:ext>
            </a:extLst>
          </p:cNvPr>
          <p:cNvSpPr/>
          <p:nvPr/>
        </p:nvSpPr>
        <p:spPr>
          <a:xfrm>
            <a:off x="8449426" y="166984"/>
            <a:ext cx="3557588" cy="1828801"/>
          </a:xfrm>
          <a:prstGeom prst="wedgeEllipseCallout">
            <a:avLst>
              <a:gd name="adj1" fmla="val -87418"/>
              <a:gd name="adj2" fmla="val 27549"/>
            </a:avLst>
          </a:prstGeom>
          <a:solidFill>
            <a:srgbClr val="998AD0"/>
          </a:solidFill>
          <a:ln w="793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latin typeface="Comic Sans MS" panose="030F0702030302020204" pitchFamily="66" charset="0"/>
              </a:rPr>
              <a:t>“GCSE Art lets you explore your creativity, develop new skills, and have fun while learning.”</a:t>
            </a:r>
            <a:endParaRPr lang="en-GB" sz="1600" dirty="0">
              <a:latin typeface="Comic Sans MS" panose="030F0702030302020204" pitchFamily="66" charset="0"/>
            </a:endParaRPr>
          </a:p>
        </p:txBody>
      </p:sp>
      <p:sp>
        <p:nvSpPr>
          <p:cNvPr id="4" name="Rectangle 3">
            <a:extLst>
              <a:ext uri="{FF2B5EF4-FFF2-40B4-BE49-F238E27FC236}">
                <a16:creationId xmlns:a16="http://schemas.microsoft.com/office/drawing/2014/main" id="{B678D03B-C1DF-487D-84FD-E5B8E98559B2}"/>
              </a:ext>
            </a:extLst>
          </p:cNvPr>
          <p:cNvSpPr/>
          <p:nvPr/>
        </p:nvSpPr>
        <p:spPr>
          <a:xfrm>
            <a:off x="4419600" y="171580"/>
            <a:ext cx="3145413" cy="830997"/>
          </a:xfrm>
          <a:prstGeom prst="rect">
            <a:avLst/>
          </a:prstGeom>
        </p:spPr>
        <p:txBody>
          <a:bodyPr wrap="none">
            <a:spAutoFit/>
          </a:bodyPr>
          <a:lstStyle/>
          <a:p>
            <a:pPr algn="ctr"/>
            <a:r>
              <a:rPr lang="en-GB" sz="2400" b="1" dirty="0">
                <a:latin typeface="Comic Sans MS" panose="030F0702030302020204" pitchFamily="66" charset="0"/>
              </a:rPr>
              <a:t>GCSE Art  </a:t>
            </a:r>
          </a:p>
          <a:p>
            <a:pPr algn="ctr"/>
            <a:r>
              <a:rPr lang="en-GB" sz="2400" b="1" dirty="0">
                <a:latin typeface="Comic Sans MS" panose="030F0702030302020204" pitchFamily="66" charset="0"/>
              </a:rPr>
              <a:t>What Students Say</a:t>
            </a:r>
          </a:p>
        </p:txBody>
      </p:sp>
      <p:sp>
        <p:nvSpPr>
          <p:cNvPr id="9" name="Speech Bubble: Oval 8">
            <a:extLst>
              <a:ext uri="{FF2B5EF4-FFF2-40B4-BE49-F238E27FC236}">
                <a16:creationId xmlns:a16="http://schemas.microsoft.com/office/drawing/2014/main" id="{9CB0AC91-8D32-44F0-876A-55CFE563A633}"/>
              </a:ext>
            </a:extLst>
          </p:cNvPr>
          <p:cNvSpPr/>
          <p:nvPr/>
        </p:nvSpPr>
        <p:spPr>
          <a:xfrm>
            <a:off x="8341214" y="2315216"/>
            <a:ext cx="3703113" cy="2301260"/>
          </a:xfrm>
          <a:prstGeom prst="wedgeEllipseCallout">
            <a:avLst>
              <a:gd name="adj1" fmla="val -83828"/>
              <a:gd name="adj2" fmla="val -46090"/>
            </a:avLst>
          </a:prstGeom>
          <a:solidFill>
            <a:srgbClr val="998AD0"/>
          </a:solidFill>
          <a:ln w="793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latin typeface="Comic Sans MS" panose="030F0702030302020204" pitchFamily="66" charset="0"/>
              </a:rPr>
              <a:t>“I like the freedom in GCSE Art. It’s different from lessons where you just sit and write, and you get to work independently.”</a:t>
            </a:r>
          </a:p>
        </p:txBody>
      </p:sp>
      <p:sp>
        <p:nvSpPr>
          <p:cNvPr id="10" name="Speech Bubble: Oval 9">
            <a:extLst>
              <a:ext uri="{FF2B5EF4-FFF2-40B4-BE49-F238E27FC236}">
                <a16:creationId xmlns:a16="http://schemas.microsoft.com/office/drawing/2014/main" id="{01393314-FD27-44F2-B5F5-7E90EC03B755}"/>
              </a:ext>
            </a:extLst>
          </p:cNvPr>
          <p:cNvSpPr/>
          <p:nvPr/>
        </p:nvSpPr>
        <p:spPr>
          <a:xfrm>
            <a:off x="7629090" y="4830627"/>
            <a:ext cx="3557588" cy="1957257"/>
          </a:xfrm>
          <a:prstGeom prst="wedgeEllipseCallout">
            <a:avLst>
              <a:gd name="adj1" fmla="val -73304"/>
              <a:gd name="adj2" fmla="val -129422"/>
            </a:avLst>
          </a:prstGeom>
          <a:solidFill>
            <a:srgbClr val="998AD0"/>
          </a:solidFill>
          <a:ln w="793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latin typeface="Comic Sans MS" panose="030F0702030302020204" pitchFamily="66" charset="0"/>
              </a:rPr>
              <a:t>“I chose Art because I enjoy being creative. It’s fun, but you need to be willing to do some work at home too.”</a:t>
            </a:r>
          </a:p>
        </p:txBody>
      </p:sp>
      <p:sp>
        <p:nvSpPr>
          <p:cNvPr id="11" name="Speech Bubble: Oval 10">
            <a:extLst>
              <a:ext uri="{FF2B5EF4-FFF2-40B4-BE49-F238E27FC236}">
                <a16:creationId xmlns:a16="http://schemas.microsoft.com/office/drawing/2014/main" id="{3DDFFECB-EDBA-4C84-9A58-00A5E4326910}"/>
              </a:ext>
            </a:extLst>
          </p:cNvPr>
          <p:cNvSpPr/>
          <p:nvPr/>
        </p:nvSpPr>
        <p:spPr>
          <a:xfrm>
            <a:off x="4006194" y="4729163"/>
            <a:ext cx="3358887" cy="1957257"/>
          </a:xfrm>
          <a:prstGeom prst="wedgeEllipseCallout">
            <a:avLst>
              <a:gd name="adj1" fmla="val 4591"/>
              <a:gd name="adj2" fmla="val -105902"/>
            </a:avLst>
          </a:prstGeom>
          <a:solidFill>
            <a:srgbClr val="998AD0"/>
          </a:solidFill>
          <a:ln w="793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latin typeface="Comic Sans MS" panose="030F0702030302020204" pitchFamily="66" charset="0"/>
              </a:rPr>
              <a:t>“Art can be very relaxing and enjoyable, but it’s important to keep up with the work you’re set.”</a:t>
            </a:r>
          </a:p>
        </p:txBody>
      </p:sp>
      <p:sp>
        <p:nvSpPr>
          <p:cNvPr id="12" name="Speech Bubble: Oval 11">
            <a:extLst>
              <a:ext uri="{FF2B5EF4-FFF2-40B4-BE49-F238E27FC236}">
                <a16:creationId xmlns:a16="http://schemas.microsoft.com/office/drawing/2014/main" id="{494AF689-13F4-46FF-976C-13FBF5391249}"/>
              </a:ext>
            </a:extLst>
          </p:cNvPr>
          <p:cNvSpPr/>
          <p:nvPr/>
        </p:nvSpPr>
        <p:spPr>
          <a:xfrm>
            <a:off x="410362" y="4579630"/>
            <a:ext cx="3083329" cy="1957257"/>
          </a:xfrm>
          <a:prstGeom prst="wedgeEllipseCallout">
            <a:avLst>
              <a:gd name="adj1" fmla="val 96279"/>
              <a:gd name="adj2" fmla="val -127849"/>
            </a:avLst>
          </a:prstGeom>
          <a:solidFill>
            <a:srgbClr val="998AD0"/>
          </a:solidFill>
          <a:ln w="793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latin typeface="Comic Sans MS" panose="030F0702030302020204" pitchFamily="66" charset="0"/>
              </a:rPr>
              <a:t>“GCSE Art gives you new experiences and helps you improve your skills over time.”</a:t>
            </a:r>
          </a:p>
        </p:txBody>
      </p:sp>
      <p:sp>
        <p:nvSpPr>
          <p:cNvPr id="13" name="Speech Bubble: Oval 12">
            <a:extLst>
              <a:ext uri="{FF2B5EF4-FFF2-40B4-BE49-F238E27FC236}">
                <a16:creationId xmlns:a16="http://schemas.microsoft.com/office/drawing/2014/main" id="{485A24EE-43B0-4C72-9D82-072F2D5891D0}"/>
              </a:ext>
            </a:extLst>
          </p:cNvPr>
          <p:cNvSpPr/>
          <p:nvPr/>
        </p:nvSpPr>
        <p:spPr>
          <a:xfrm>
            <a:off x="148425" y="2114550"/>
            <a:ext cx="3580613" cy="2191613"/>
          </a:xfrm>
          <a:prstGeom prst="wedgeEllipseCallout">
            <a:avLst>
              <a:gd name="adj1" fmla="val 77422"/>
              <a:gd name="adj2" fmla="val -48229"/>
            </a:avLst>
          </a:prstGeom>
          <a:solidFill>
            <a:srgbClr val="998AD0"/>
          </a:solidFill>
          <a:ln w="793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latin typeface="Comic Sans MS" panose="030F0702030302020204" pitchFamily="66" charset="0"/>
              </a:rPr>
              <a:t>“I chose Art because I enjoy drawing and painting, and it allows me to try new techniques and ideas.”</a:t>
            </a:r>
          </a:p>
          <a:p>
            <a:r>
              <a:rPr lang="en-GB" sz="1600" i="1" dirty="0">
                <a:latin typeface="Comic Sans MS" panose="030F0702030302020204" pitchFamily="66" charset="0"/>
              </a:rPr>
              <a:t> </a:t>
            </a:r>
          </a:p>
        </p:txBody>
      </p:sp>
      <p:sp>
        <p:nvSpPr>
          <p:cNvPr id="14" name="Speech Bubble: Oval 13">
            <a:extLst>
              <a:ext uri="{FF2B5EF4-FFF2-40B4-BE49-F238E27FC236}">
                <a16:creationId xmlns:a16="http://schemas.microsoft.com/office/drawing/2014/main" id="{47C96914-3EA2-41DA-82B0-7A925CF4D870}"/>
              </a:ext>
            </a:extLst>
          </p:cNvPr>
          <p:cNvSpPr/>
          <p:nvPr/>
        </p:nvSpPr>
        <p:spPr>
          <a:xfrm>
            <a:off x="148425" y="300038"/>
            <a:ext cx="3007430" cy="1571625"/>
          </a:xfrm>
          <a:prstGeom prst="wedgeEllipseCallout">
            <a:avLst>
              <a:gd name="adj1" fmla="val 93574"/>
              <a:gd name="adj2" fmla="val 46002"/>
            </a:avLst>
          </a:prstGeom>
          <a:solidFill>
            <a:srgbClr val="998AD0"/>
          </a:solidFill>
          <a:ln w="793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i="1" dirty="0">
                <a:latin typeface="Comic Sans MS" panose="030F0702030302020204" pitchFamily="66" charset="0"/>
              </a:rPr>
              <a:t>“Art is fun, and you learn a lot about colour and how to use it creatively.”</a:t>
            </a:r>
          </a:p>
        </p:txBody>
      </p:sp>
      <p:pic>
        <p:nvPicPr>
          <p:cNvPr id="2" name="Recorded Sound">
            <a:hlinkClick r:id="" action="ppaction://media"/>
            <a:extLst>
              <a:ext uri="{FF2B5EF4-FFF2-40B4-BE49-F238E27FC236}">
                <a16:creationId xmlns:a16="http://schemas.microsoft.com/office/drawing/2014/main" id="{FBA1AC7E-D763-4B60-A2F6-9D09B858BE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007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urple sign that says job and the ...">
            <a:extLst>
              <a:ext uri="{FF2B5EF4-FFF2-40B4-BE49-F238E27FC236}">
                <a16:creationId xmlns:a16="http://schemas.microsoft.com/office/drawing/2014/main" id="{DE48B91D-22E1-4006-9859-0B5E4B0A993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8" b="89778" l="9778" r="92889">
                        <a14:foregroundMark x1="25333" y1="13333" x2="69778" y2="38667"/>
                        <a14:foregroundMark x1="69778" y1="38667" x2="79556" y2="76444"/>
                        <a14:foregroundMark x1="74667" y1="21333" x2="20889" y2="14667"/>
                        <a14:foregroundMark x1="20889" y1="14667" x2="13778" y2="38667"/>
                        <a14:foregroundMark x1="13778" y1="38667" x2="29333" y2="86222"/>
                        <a14:foregroundMark x1="29333" y1="86222" x2="78222" y2="87111"/>
                        <a14:foregroundMark x1="78222" y1="87111" x2="87556" y2="65333"/>
                        <a14:foregroundMark x1="87556" y1="65333" x2="87556" y2="43111"/>
                        <a14:foregroundMark x1="87556" y1="43111" x2="81333" y2="19556"/>
                        <a14:foregroundMark x1="81333" y1="19556" x2="70667" y2="18667"/>
                        <a14:foregroundMark x1="40000" y1="32000" x2="57333" y2="60000"/>
                        <a14:foregroundMark x1="15556" y1="65333" x2="15556" y2="88444"/>
                        <a14:foregroundMark x1="15556" y1="88444" x2="53333" y2="89333"/>
                        <a14:foregroundMark x1="92889" y1="27111" x2="90222" y2="73333"/>
                        <a14:foregroundMark x1="27556" y1="20000" x2="37333" y2="65778"/>
                        <a14:foregroundMark x1="70667" y1="57333" x2="49333" y2="64000"/>
                        <a14:foregroundMark x1="49333" y1="64000" x2="73778" y2="67111"/>
                        <a14:foregroundMark x1="73778" y1="67111" x2="66667" y2="77333"/>
                        <a14:foregroundMark x1="66222" y1="27111" x2="65333" y2="55111"/>
                        <a14:foregroundMark x1="65333" y1="55111" x2="74222" y2="32444"/>
                        <a14:foregroundMark x1="74222" y1="32444" x2="74222" y2="30667"/>
                        <a14:foregroundMark x1="76889" y1="29333" x2="60889" y2="84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4438" y="169735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8F248E94-CDC7-477A-921D-EB494C9C342A}"/>
              </a:ext>
            </a:extLst>
          </p:cNvPr>
          <p:cNvSpPr/>
          <p:nvPr/>
        </p:nvSpPr>
        <p:spPr>
          <a:xfrm>
            <a:off x="8272272" y="64932"/>
            <a:ext cx="3143442" cy="2143125"/>
          </a:xfrm>
          <a:prstGeom prst="cloudCallout">
            <a:avLst>
              <a:gd name="adj1" fmla="val -80850"/>
              <a:gd name="adj2" fmla="val 30685"/>
            </a:avLst>
          </a:prstGeom>
          <a:solidFill>
            <a:srgbClr val="998AD0"/>
          </a:solidFill>
          <a:ln w="6350">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400" b="1" dirty="0">
                <a:latin typeface="Comic Sans MS" panose="030F0702030302020204" pitchFamily="66" charset="0"/>
              </a:rPr>
              <a:t>Fine Art &amp; Studio</a:t>
            </a:r>
            <a:r>
              <a:rPr lang="en-GB" sz="1400" dirty="0">
                <a:latin typeface="Comic Sans MS" panose="030F0702030302020204" pitchFamily="66" charset="0"/>
              </a:rPr>
              <a:t> – Painter, Illustrator, Sculptor, Curator, Art Conservator.</a:t>
            </a:r>
          </a:p>
        </p:txBody>
      </p:sp>
      <p:sp>
        <p:nvSpPr>
          <p:cNvPr id="3" name="Rectangle 2">
            <a:extLst>
              <a:ext uri="{FF2B5EF4-FFF2-40B4-BE49-F238E27FC236}">
                <a16:creationId xmlns:a16="http://schemas.microsoft.com/office/drawing/2014/main" id="{B2077F2E-3C54-439D-9948-CF42B23FCA10}"/>
              </a:ext>
            </a:extLst>
          </p:cNvPr>
          <p:cNvSpPr/>
          <p:nvPr/>
        </p:nvSpPr>
        <p:spPr>
          <a:xfrm>
            <a:off x="4717282" y="1189530"/>
            <a:ext cx="2594179" cy="646331"/>
          </a:xfrm>
          <a:prstGeom prst="rect">
            <a:avLst/>
          </a:prstGeom>
        </p:spPr>
        <p:txBody>
          <a:bodyPr wrap="square">
            <a:spAutoFit/>
          </a:bodyPr>
          <a:lstStyle/>
          <a:p>
            <a:pPr algn="ctr"/>
            <a:r>
              <a:rPr lang="en-GB" dirty="0">
                <a:latin typeface="Comic Sans MS" panose="030F0702030302020204" pitchFamily="66" charset="0"/>
              </a:rPr>
              <a:t>Career Pathways from </a:t>
            </a:r>
          </a:p>
          <a:p>
            <a:pPr algn="ctr"/>
            <a:r>
              <a:rPr lang="en-GB" dirty="0">
                <a:latin typeface="Comic Sans MS" panose="030F0702030302020204" pitchFamily="66" charset="0"/>
              </a:rPr>
              <a:t>GCSE Art &amp; Design</a:t>
            </a:r>
          </a:p>
        </p:txBody>
      </p:sp>
      <p:sp>
        <p:nvSpPr>
          <p:cNvPr id="5" name="Thought Bubble: Cloud 4">
            <a:extLst>
              <a:ext uri="{FF2B5EF4-FFF2-40B4-BE49-F238E27FC236}">
                <a16:creationId xmlns:a16="http://schemas.microsoft.com/office/drawing/2014/main" id="{7433B7ED-11E1-4322-988D-A24873182791}"/>
              </a:ext>
            </a:extLst>
          </p:cNvPr>
          <p:cNvSpPr/>
          <p:nvPr/>
        </p:nvSpPr>
        <p:spPr>
          <a:xfrm>
            <a:off x="8136544" y="2234682"/>
            <a:ext cx="3864962" cy="2143125"/>
          </a:xfrm>
          <a:prstGeom prst="cloudCallout">
            <a:avLst>
              <a:gd name="adj1" fmla="val -72741"/>
              <a:gd name="adj2" fmla="val -25683"/>
            </a:avLst>
          </a:prstGeom>
          <a:solidFill>
            <a:srgbClr val="998AD0"/>
          </a:solidFill>
          <a:ln>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400" b="1" dirty="0">
                <a:latin typeface="Comic Sans MS" panose="030F0702030302020204" pitchFamily="66" charset="0"/>
              </a:rPr>
              <a:t>Design &amp; Applied Arts</a:t>
            </a:r>
            <a:r>
              <a:rPr lang="en-GB" sz="1400" dirty="0">
                <a:latin typeface="Comic Sans MS" panose="030F0702030302020204" pitchFamily="66" charset="0"/>
              </a:rPr>
              <a:t> – Graphic Designer, Fashion/Textile Designer, Product or Jewellery Designer.</a:t>
            </a:r>
          </a:p>
        </p:txBody>
      </p:sp>
      <p:sp>
        <p:nvSpPr>
          <p:cNvPr id="6" name="Thought Bubble: Cloud 5">
            <a:extLst>
              <a:ext uri="{FF2B5EF4-FFF2-40B4-BE49-F238E27FC236}">
                <a16:creationId xmlns:a16="http://schemas.microsoft.com/office/drawing/2014/main" id="{E56CB0AE-57A1-4D97-AC07-A16D1D547969}"/>
              </a:ext>
            </a:extLst>
          </p:cNvPr>
          <p:cNvSpPr/>
          <p:nvPr/>
        </p:nvSpPr>
        <p:spPr>
          <a:xfrm>
            <a:off x="4367715" y="4929682"/>
            <a:ext cx="4098163" cy="1797379"/>
          </a:xfrm>
          <a:prstGeom prst="cloudCallout">
            <a:avLst>
              <a:gd name="adj1" fmla="val -2481"/>
              <a:gd name="adj2" fmla="val -107764"/>
            </a:avLst>
          </a:prstGeom>
          <a:solidFill>
            <a:srgbClr val="998AD0"/>
          </a:solidFill>
          <a:ln>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400" b="1" dirty="0">
                <a:latin typeface="Comic Sans MS" panose="030F0702030302020204" pitchFamily="66" charset="0"/>
              </a:rPr>
              <a:t>Architecture &amp; Environment</a:t>
            </a:r>
            <a:r>
              <a:rPr lang="en-GB" sz="1400" dirty="0">
                <a:latin typeface="Comic Sans MS" panose="030F0702030302020204" pitchFamily="66" charset="0"/>
              </a:rPr>
              <a:t> – Architect, Interior or Landscape Designer.</a:t>
            </a:r>
          </a:p>
        </p:txBody>
      </p:sp>
      <p:sp>
        <p:nvSpPr>
          <p:cNvPr id="7" name="Thought Bubble: Cloud 6">
            <a:extLst>
              <a:ext uri="{FF2B5EF4-FFF2-40B4-BE49-F238E27FC236}">
                <a16:creationId xmlns:a16="http://schemas.microsoft.com/office/drawing/2014/main" id="{0284690D-49FA-4B41-8B87-B66C25751004}"/>
              </a:ext>
            </a:extLst>
          </p:cNvPr>
          <p:cNvSpPr/>
          <p:nvPr/>
        </p:nvSpPr>
        <p:spPr>
          <a:xfrm>
            <a:off x="8577262" y="4539159"/>
            <a:ext cx="3424244" cy="2181665"/>
          </a:xfrm>
          <a:prstGeom prst="cloudCallout">
            <a:avLst>
              <a:gd name="adj1" fmla="val -95427"/>
              <a:gd name="adj2" fmla="val -89207"/>
            </a:avLst>
          </a:prstGeom>
          <a:solidFill>
            <a:srgbClr val="998AD0"/>
          </a:solidFill>
          <a:ln>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400" b="1" dirty="0">
                <a:latin typeface="Comic Sans MS" panose="030F0702030302020204" pitchFamily="66" charset="0"/>
              </a:rPr>
              <a:t>Media &amp; Digital</a:t>
            </a:r>
            <a:r>
              <a:rPr lang="en-GB" sz="1400" dirty="0">
                <a:latin typeface="Comic Sans MS" panose="030F0702030302020204" pitchFamily="66" charset="0"/>
              </a:rPr>
              <a:t> – Animator, Game Designer, Photographer, Web/UX Designer.</a:t>
            </a:r>
          </a:p>
        </p:txBody>
      </p:sp>
      <p:sp>
        <p:nvSpPr>
          <p:cNvPr id="8" name="Thought Bubble: Cloud 7">
            <a:extLst>
              <a:ext uri="{FF2B5EF4-FFF2-40B4-BE49-F238E27FC236}">
                <a16:creationId xmlns:a16="http://schemas.microsoft.com/office/drawing/2014/main" id="{4ACD621A-7CD0-490F-B4F2-04B923B330C9}"/>
              </a:ext>
            </a:extLst>
          </p:cNvPr>
          <p:cNvSpPr/>
          <p:nvPr/>
        </p:nvSpPr>
        <p:spPr>
          <a:xfrm>
            <a:off x="131653" y="4697798"/>
            <a:ext cx="4098163" cy="2023026"/>
          </a:xfrm>
          <a:prstGeom prst="cloudCallout">
            <a:avLst>
              <a:gd name="adj1" fmla="val 73126"/>
              <a:gd name="adj2" fmla="val -94599"/>
            </a:avLst>
          </a:prstGeom>
          <a:solidFill>
            <a:srgbClr val="998AD0"/>
          </a:solidFill>
          <a:ln>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sz="1400" b="1" dirty="0">
              <a:latin typeface="Comic Sans MS" panose="030F0702030302020204" pitchFamily="66" charset="0"/>
            </a:endParaRPr>
          </a:p>
          <a:p>
            <a:pPr algn="ctr">
              <a:lnSpc>
                <a:spcPct val="150000"/>
              </a:lnSpc>
            </a:pPr>
            <a:endParaRPr lang="en-GB" sz="1400" b="1" dirty="0">
              <a:latin typeface="Comic Sans MS" panose="030F0702030302020204" pitchFamily="66" charset="0"/>
            </a:endParaRPr>
          </a:p>
          <a:p>
            <a:pPr algn="ctr">
              <a:lnSpc>
                <a:spcPct val="150000"/>
              </a:lnSpc>
            </a:pPr>
            <a:r>
              <a:rPr lang="en-GB" sz="1400" b="1" dirty="0">
                <a:latin typeface="Comic Sans MS" panose="030F0702030302020204" pitchFamily="66" charset="0"/>
              </a:rPr>
              <a:t>Industrial &amp; Engineering Design-</a:t>
            </a:r>
            <a:r>
              <a:rPr lang="en-GB" sz="1400" dirty="0">
                <a:latin typeface="Comic Sans MS" panose="030F0702030302020204" pitchFamily="66" charset="0"/>
              </a:rPr>
              <a:t>Automotive Designer, Packaging Designer, Exhibition Designer, Product Engineer</a:t>
            </a:r>
          </a:p>
          <a:p>
            <a:pPr algn="ctr">
              <a:lnSpc>
                <a:spcPct val="150000"/>
              </a:lnSpc>
            </a:pPr>
            <a:endParaRPr lang="en-GB" sz="2000" dirty="0">
              <a:latin typeface="Comic Sans MS" panose="030F0702030302020204" pitchFamily="66" charset="0"/>
            </a:endParaRPr>
          </a:p>
        </p:txBody>
      </p:sp>
      <p:sp>
        <p:nvSpPr>
          <p:cNvPr id="9" name="Thought Bubble: Cloud 8">
            <a:extLst>
              <a:ext uri="{FF2B5EF4-FFF2-40B4-BE49-F238E27FC236}">
                <a16:creationId xmlns:a16="http://schemas.microsoft.com/office/drawing/2014/main" id="{618763E6-42B6-4107-A93E-7657B6F6179F}"/>
              </a:ext>
            </a:extLst>
          </p:cNvPr>
          <p:cNvSpPr/>
          <p:nvPr/>
        </p:nvSpPr>
        <p:spPr>
          <a:xfrm>
            <a:off x="357182" y="2714625"/>
            <a:ext cx="3562547" cy="1677030"/>
          </a:xfrm>
          <a:prstGeom prst="cloudCallout">
            <a:avLst>
              <a:gd name="adj1" fmla="val 80225"/>
              <a:gd name="adj2" fmla="val -30252"/>
            </a:avLst>
          </a:prstGeom>
          <a:solidFill>
            <a:srgbClr val="998AD0"/>
          </a:solidFill>
          <a:ln>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400" b="1" dirty="0">
                <a:latin typeface="Comic Sans MS" panose="030F0702030302020204" pitchFamily="66" charset="0"/>
              </a:rPr>
              <a:t>Education &amp; Community</a:t>
            </a:r>
            <a:r>
              <a:rPr lang="en-GB" sz="1400" dirty="0">
                <a:latin typeface="Comic Sans MS" panose="030F0702030302020204" pitchFamily="66" charset="0"/>
              </a:rPr>
              <a:t> – Art Teacher, Community Arts Worker.</a:t>
            </a:r>
          </a:p>
        </p:txBody>
      </p:sp>
      <p:sp>
        <p:nvSpPr>
          <p:cNvPr id="11" name="Thought Bubble: Cloud 10">
            <a:extLst>
              <a:ext uri="{FF2B5EF4-FFF2-40B4-BE49-F238E27FC236}">
                <a16:creationId xmlns:a16="http://schemas.microsoft.com/office/drawing/2014/main" id="{B0344DB3-9F8A-4553-BC02-E3BE97C04A55}"/>
              </a:ext>
            </a:extLst>
          </p:cNvPr>
          <p:cNvSpPr/>
          <p:nvPr/>
        </p:nvSpPr>
        <p:spPr>
          <a:xfrm>
            <a:off x="131653" y="966214"/>
            <a:ext cx="3923804" cy="1569660"/>
          </a:xfrm>
          <a:prstGeom prst="cloudCallout">
            <a:avLst>
              <a:gd name="adj1" fmla="val 70584"/>
              <a:gd name="adj2" fmla="val 34030"/>
            </a:avLst>
          </a:prstGeom>
          <a:solidFill>
            <a:srgbClr val="998AD0"/>
          </a:solidFill>
          <a:ln>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400" b="1" dirty="0">
                <a:latin typeface="Comic Sans MS" panose="030F0702030302020204" pitchFamily="66" charset="0"/>
              </a:rPr>
              <a:t>Commercial &amp; Marketing</a:t>
            </a:r>
            <a:r>
              <a:rPr lang="en-GB" sz="1400" dirty="0">
                <a:latin typeface="Comic Sans MS" panose="030F0702030302020204" pitchFamily="66" charset="0"/>
              </a:rPr>
              <a:t> – Advertising, Set/Costume Design, Media Illustration.</a:t>
            </a:r>
          </a:p>
        </p:txBody>
      </p:sp>
      <p:sp>
        <p:nvSpPr>
          <p:cNvPr id="12" name="Rectangle 11">
            <a:extLst>
              <a:ext uri="{FF2B5EF4-FFF2-40B4-BE49-F238E27FC236}">
                <a16:creationId xmlns:a16="http://schemas.microsoft.com/office/drawing/2014/main" id="{B31520AB-C9BF-4C73-AF5C-180E7F5BD141}"/>
              </a:ext>
            </a:extLst>
          </p:cNvPr>
          <p:cNvSpPr/>
          <p:nvPr/>
        </p:nvSpPr>
        <p:spPr>
          <a:xfrm>
            <a:off x="2754" y="-17888"/>
            <a:ext cx="5583659" cy="1108188"/>
          </a:xfrm>
          <a:prstGeom prst="rect">
            <a:avLst/>
          </a:prstGeom>
        </p:spPr>
        <p:txBody>
          <a:bodyPr wrap="square">
            <a:spAutoFit/>
          </a:bodyPr>
          <a:lstStyle/>
          <a:p>
            <a:pPr>
              <a:lnSpc>
                <a:spcPct val="150000"/>
              </a:lnSpc>
            </a:pPr>
            <a:r>
              <a:rPr lang="en-GB" sz="1400" b="1" dirty="0">
                <a:latin typeface="Comic Sans MS" panose="030F0702030302020204" pitchFamily="66" charset="0"/>
              </a:rPr>
              <a:t>Skills You’ll Gain:</a:t>
            </a:r>
            <a:r>
              <a:rPr lang="en-GB" sz="1400" dirty="0">
                <a:latin typeface="Comic Sans MS" panose="030F0702030302020204" pitchFamily="66" charset="0"/>
              </a:rPr>
              <a:t> Creativity, visual communication, independence, problem-solving, and design thinking—valuable in many careers</a:t>
            </a:r>
            <a:r>
              <a:rPr lang="en-GB" dirty="0">
                <a:latin typeface="Comic Sans MS" panose="030F0702030302020204" pitchFamily="66" charset="0"/>
              </a:rPr>
              <a:t>!</a:t>
            </a:r>
          </a:p>
        </p:txBody>
      </p:sp>
      <p:pic>
        <p:nvPicPr>
          <p:cNvPr id="14" name="Picture 13">
            <a:extLst>
              <a:ext uri="{FF2B5EF4-FFF2-40B4-BE49-F238E27FC236}">
                <a16:creationId xmlns:a16="http://schemas.microsoft.com/office/drawing/2014/main" id="{4AF073B5-7E45-41F6-AEF6-BB227DC50D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2616" y="-17888"/>
            <a:ext cx="1383510" cy="1383510"/>
          </a:xfrm>
          <a:prstGeom prst="rect">
            <a:avLst/>
          </a:prstGeom>
        </p:spPr>
      </p:pic>
      <p:pic>
        <p:nvPicPr>
          <p:cNvPr id="13" name="Recorded Sound">
            <a:hlinkClick r:id="" action="ppaction://media"/>
            <a:extLst>
              <a:ext uri="{FF2B5EF4-FFF2-40B4-BE49-F238E27FC236}">
                <a16:creationId xmlns:a16="http://schemas.microsoft.com/office/drawing/2014/main" id="{250DBAB8-0309-4C3C-A749-999F0E2D25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990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9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0BD97F-FD06-4D29-8B2C-FD851FC37014}"/>
              </a:ext>
            </a:extLst>
          </p:cNvPr>
          <p:cNvSpPr/>
          <p:nvPr/>
        </p:nvSpPr>
        <p:spPr>
          <a:xfrm>
            <a:off x="304800" y="197249"/>
            <a:ext cx="11887200" cy="6042936"/>
          </a:xfrm>
          <a:prstGeom prst="rect">
            <a:avLst/>
          </a:prstGeom>
        </p:spPr>
        <p:txBody>
          <a:bodyPr wrap="square">
            <a:spAutoFit/>
          </a:bodyPr>
          <a:lstStyle/>
          <a:p>
            <a:pPr>
              <a:lnSpc>
                <a:spcPct val="150000"/>
              </a:lnSpc>
            </a:pPr>
            <a:r>
              <a:rPr lang="en-GB" sz="2000" dirty="0">
                <a:latin typeface="Comic Sans MS" panose="030F0702030302020204" pitchFamily="66" charset="0"/>
              </a:rPr>
              <a:t>No Traditional Exam: Unlike history or math, there is no final written exam paper. </a:t>
            </a:r>
          </a:p>
          <a:p>
            <a:pPr>
              <a:lnSpc>
                <a:spcPct val="150000"/>
              </a:lnSpc>
            </a:pPr>
            <a:endParaRPr lang="en-GB" sz="2000" dirty="0">
              <a:latin typeface="Comic Sans MS" panose="030F0702030302020204" pitchFamily="66" charset="0"/>
            </a:endParaRPr>
          </a:p>
          <a:p>
            <a:pPr>
              <a:lnSpc>
                <a:spcPct val="150000"/>
              </a:lnSpc>
            </a:pPr>
            <a:r>
              <a:rPr lang="en-GB" sz="2000" dirty="0">
                <a:latin typeface="Comic Sans MS" panose="030F0702030302020204" pitchFamily="66" charset="0"/>
              </a:rPr>
              <a:t>The Portfolio (60%): A collection of work produced over the two years (Year 10- Jan Year 11), showing a journey from initial ideas to final pieces. </a:t>
            </a:r>
          </a:p>
          <a:p>
            <a:pPr>
              <a:lnSpc>
                <a:spcPct val="150000"/>
              </a:lnSpc>
            </a:pPr>
            <a:endParaRPr lang="en-GB" sz="2000" dirty="0">
              <a:latin typeface="Comic Sans MS" panose="030F0702030302020204" pitchFamily="66" charset="0"/>
            </a:endParaRPr>
          </a:p>
          <a:p>
            <a:pPr>
              <a:lnSpc>
                <a:spcPct val="150000"/>
              </a:lnSpc>
            </a:pPr>
            <a:r>
              <a:rPr lang="en-GB" sz="2000" dirty="0">
                <a:latin typeface="Comic Sans MS" panose="030F0702030302020204" pitchFamily="66" charset="0"/>
              </a:rPr>
              <a:t>The Externally Set Assignment (40%): A project set by the exam board, where students select a starting theme, research it, and create a final piece under timed conditions. </a:t>
            </a:r>
          </a:p>
          <a:p>
            <a:pPr>
              <a:lnSpc>
                <a:spcPct val="150000"/>
              </a:lnSpc>
            </a:pPr>
            <a:endParaRPr lang="en-GB" sz="2000" dirty="0">
              <a:latin typeface="Comic Sans MS" panose="030F0702030302020204" pitchFamily="66" charset="0"/>
            </a:endParaRPr>
          </a:p>
          <a:p>
            <a:pPr>
              <a:lnSpc>
                <a:spcPct val="150000"/>
              </a:lnSpc>
            </a:pPr>
            <a:r>
              <a:rPr lang="en-GB" sz="2000" dirty="0">
                <a:latin typeface="Comic Sans MS" panose="030F0702030302020204" pitchFamily="66" charset="0"/>
              </a:rPr>
              <a:t>The Four Assessment Objectives (AOs) </a:t>
            </a:r>
          </a:p>
          <a:p>
            <a:pPr marL="285750" indent="-285750">
              <a:lnSpc>
                <a:spcPct val="150000"/>
              </a:lnSpc>
              <a:buFont typeface="Arial" panose="020B0604020202020204" pitchFamily="34" charset="0"/>
              <a:buChar char="•"/>
            </a:pPr>
            <a:r>
              <a:rPr lang="en-GB" sz="2000" dirty="0">
                <a:latin typeface="Comic Sans MS" panose="030F0702030302020204" pitchFamily="66" charset="0"/>
              </a:rPr>
              <a:t>Develop Ideas (AO1): Looking at other artists and taking inspiration from them. </a:t>
            </a:r>
          </a:p>
          <a:p>
            <a:pPr marL="285750" indent="-285750">
              <a:lnSpc>
                <a:spcPct val="150000"/>
              </a:lnSpc>
              <a:buFont typeface="Arial" panose="020B0604020202020204" pitchFamily="34" charset="0"/>
              <a:buChar char="•"/>
            </a:pPr>
            <a:r>
              <a:rPr lang="en-GB" sz="2000" dirty="0">
                <a:latin typeface="Comic Sans MS" panose="030F0702030302020204" pitchFamily="66" charset="0"/>
              </a:rPr>
              <a:t>Experiment (AO2): Trying out new materials and techniques. </a:t>
            </a:r>
          </a:p>
          <a:p>
            <a:pPr marL="285750" indent="-285750">
              <a:lnSpc>
                <a:spcPct val="150000"/>
              </a:lnSpc>
              <a:buFont typeface="Arial" panose="020B0604020202020204" pitchFamily="34" charset="0"/>
              <a:buChar char="•"/>
            </a:pPr>
            <a:r>
              <a:rPr lang="en-GB" sz="2000" dirty="0">
                <a:latin typeface="Comic Sans MS" panose="030F0702030302020204" pitchFamily="66" charset="0"/>
              </a:rPr>
              <a:t>Record (AO3</a:t>
            </a:r>
            <a:r>
              <a:rPr lang="en-GB" sz="2000">
                <a:latin typeface="Comic Sans MS" panose="030F0702030302020204" pitchFamily="66" charset="0"/>
              </a:rPr>
              <a:t>): Drawing</a:t>
            </a:r>
            <a:r>
              <a:rPr lang="en-GB" sz="2000" dirty="0">
                <a:latin typeface="Comic Sans MS" panose="030F0702030302020204" pitchFamily="66" charset="0"/>
              </a:rPr>
              <a:t>, photographing, and sketching from real-life objects.</a:t>
            </a:r>
          </a:p>
          <a:p>
            <a:pPr marL="285750" indent="-285750">
              <a:lnSpc>
                <a:spcPct val="150000"/>
              </a:lnSpc>
              <a:buFont typeface="Arial" panose="020B0604020202020204" pitchFamily="34" charset="0"/>
              <a:buChar char="•"/>
            </a:pPr>
            <a:r>
              <a:rPr lang="en-GB" sz="2000" dirty="0">
                <a:latin typeface="Comic Sans MS" panose="030F0702030302020204" pitchFamily="66" charset="0"/>
              </a:rPr>
              <a:t>Present (AO4): Creating a final, finished piece that links all the research together. </a:t>
            </a:r>
          </a:p>
        </p:txBody>
      </p:sp>
      <p:pic>
        <p:nvPicPr>
          <p:cNvPr id="3" name="Recorded Sound">
            <a:hlinkClick r:id="" action="ppaction://media"/>
            <a:extLst>
              <a:ext uri="{FF2B5EF4-FFF2-40B4-BE49-F238E27FC236}">
                <a16:creationId xmlns:a16="http://schemas.microsoft.com/office/drawing/2014/main" id="{E45FFD95-2DD7-4518-88C8-6AC202EC89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D06786-FD62-4702-9E0E-6D0A4A2E0A2A}"/>
              </a:ext>
            </a:extLst>
          </p:cNvPr>
          <p:cNvSpPr/>
          <p:nvPr/>
        </p:nvSpPr>
        <p:spPr>
          <a:xfrm>
            <a:off x="103797" y="1710938"/>
            <a:ext cx="3452813" cy="4997715"/>
          </a:xfrm>
          <a:prstGeom prst="rect">
            <a:avLst/>
          </a:prstGeom>
          <a:ln w="63500">
            <a:solidFill>
              <a:srgbClr val="8E04CC"/>
            </a:solidFill>
          </a:ln>
        </p:spPr>
        <p:txBody>
          <a:bodyPr wrap="square">
            <a:spAutoFit/>
          </a:bodyPr>
          <a:lstStyle/>
          <a:p>
            <a:pPr algn="ctr">
              <a:lnSpc>
                <a:spcPct val="200000"/>
              </a:lnSpc>
            </a:pPr>
            <a:r>
              <a:rPr lang="en-GB" b="1" dirty="0">
                <a:latin typeface="Comic Sans MS" panose="030F0702030302020204" pitchFamily="66" charset="0"/>
              </a:rPr>
              <a:t>Overview:</a:t>
            </a:r>
            <a:br>
              <a:rPr lang="en-GB" dirty="0">
                <a:latin typeface="Comic Sans MS" panose="030F0702030302020204" pitchFamily="66" charset="0"/>
              </a:rPr>
            </a:br>
            <a:r>
              <a:rPr lang="en-GB" dirty="0">
                <a:latin typeface="Comic Sans MS" panose="030F0702030302020204" pitchFamily="66" charset="0"/>
              </a:rPr>
              <a:t>Our GCSE in Art and Design helps students develop the knowledge, skills, and understanding needed to express their creativity and imagination through responses to visual and written starting points. </a:t>
            </a:r>
          </a:p>
        </p:txBody>
      </p:sp>
      <p:sp>
        <p:nvSpPr>
          <p:cNvPr id="5" name="Rectangle 4">
            <a:extLst>
              <a:ext uri="{FF2B5EF4-FFF2-40B4-BE49-F238E27FC236}">
                <a16:creationId xmlns:a16="http://schemas.microsoft.com/office/drawing/2014/main" id="{A89D6979-7573-4FEF-B138-BE7F986936BA}"/>
              </a:ext>
            </a:extLst>
          </p:cNvPr>
          <p:cNvSpPr/>
          <p:nvPr/>
        </p:nvSpPr>
        <p:spPr>
          <a:xfrm>
            <a:off x="3669931" y="1715318"/>
            <a:ext cx="4008836" cy="4997715"/>
          </a:xfrm>
          <a:prstGeom prst="rect">
            <a:avLst/>
          </a:prstGeom>
          <a:ln w="63500">
            <a:solidFill>
              <a:srgbClr val="8E04CC"/>
            </a:solidFill>
          </a:ln>
        </p:spPr>
        <p:txBody>
          <a:bodyPr wrap="square">
            <a:spAutoFit/>
          </a:bodyPr>
          <a:lstStyle/>
          <a:p>
            <a:pPr>
              <a:lnSpc>
                <a:spcPct val="200000"/>
              </a:lnSpc>
            </a:pPr>
            <a:r>
              <a:rPr lang="en-GB" b="1" dirty="0">
                <a:latin typeface="Comic Sans MS" panose="030F0702030302020204" pitchFamily="66" charset="0"/>
              </a:rPr>
              <a:t>Year 10 to Christmas of Year 11 Component 01</a:t>
            </a:r>
            <a:br>
              <a:rPr lang="en-GB" dirty="0">
                <a:latin typeface="Comic Sans MS" panose="030F0702030302020204" pitchFamily="66" charset="0"/>
              </a:rPr>
            </a:br>
            <a:r>
              <a:rPr lang="en-GB" b="1" dirty="0">
                <a:highlight>
                  <a:srgbClr val="FFFF00"/>
                </a:highlight>
                <a:latin typeface="Comic Sans MS" panose="030F0702030302020204" pitchFamily="66" charset="0"/>
              </a:rPr>
              <a:t>60% of the overall GCSE grade</a:t>
            </a:r>
            <a:endParaRPr lang="en-GB" dirty="0">
              <a:highlight>
                <a:srgbClr val="FFFF00"/>
              </a:highlight>
              <a:latin typeface="Comic Sans MS" panose="030F0702030302020204" pitchFamily="66" charset="0"/>
            </a:endParaRPr>
          </a:p>
          <a:p>
            <a:pPr>
              <a:lnSpc>
                <a:spcPct val="200000"/>
              </a:lnSpc>
            </a:pPr>
            <a:r>
              <a:rPr lang="en-GB" b="1" dirty="0">
                <a:latin typeface="Comic Sans MS" panose="030F0702030302020204" pitchFamily="66" charset="0"/>
              </a:rPr>
              <a:t>Portfolio:</a:t>
            </a:r>
            <a:r>
              <a:rPr lang="en-GB" dirty="0">
                <a:latin typeface="Comic Sans MS" panose="030F0702030302020204" pitchFamily="66" charset="0"/>
              </a:rPr>
              <a:t> Students produce a portfolio (sketchbook) of practical work that demonstrates their personal response to a given starting point. Our starting point is </a:t>
            </a:r>
            <a:r>
              <a:rPr lang="en-GB" b="1" dirty="0">
                <a:latin typeface="Comic Sans MS" panose="030F0702030302020204" pitchFamily="66" charset="0"/>
              </a:rPr>
              <a:t>“Food and Drink”</a:t>
            </a:r>
            <a:endParaRPr lang="en-GB" dirty="0">
              <a:latin typeface="Comic Sans MS" panose="030F0702030302020204" pitchFamily="66" charset="0"/>
            </a:endParaRPr>
          </a:p>
        </p:txBody>
      </p:sp>
      <p:sp>
        <p:nvSpPr>
          <p:cNvPr id="6" name="Rectangle 5">
            <a:extLst>
              <a:ext uri="{FF2B5EF4-FFF2-40B4-BE49-F238E27FC236}">
                <a16:creationId xmlns:a16="http://schemas.microsoft.com/office/drawing/2014/main" id="{23404662-F61C-43C2-9419-9539DF5E2C83}"/>
              </a:ext>
            </a:extLst>
          </p:cNvPr>
          <p:cNvSpPr/>
          <p:nvPr/>
        </p:nvSpPr>
        <p:spPr>
          <a:xfrm>
            <a:off x="7801614" y="83688"/>
            <a:ext cx="4286589" cy="6659708"/>
          </a:xfrm>
          <a:prstGeom prst="rect">
            <a:avLst/>
          </a:prstGeom>
          <a:ln w="63500">
            <a:solidFill>
              <a:srgbClr val="8E04CC"/>
            </a:solidFill>
          </a:ln>
        </p:spPr>
        <p:txBody>
          <a:bodyPr wrap="square">
            <a:spAutoFit/>
          </a:bodyPr>
          <a:lstStyle/>
          <a:p>
            <a:pPr>
              <a:lnSpc>
                <a:spcPct val="200000"/>
              </a:lnSpc>
            </a:pPr>
            <a:r>
              <a:rPr lang="en-GB" b="1" dirty="0">
                <a:latin typeface="Comic Sans MS" panose="030F0702030302020204" pitchFamily="66" charset="0"/>
              </a:rPr>
              <a:t>January of Year 11 to Easter  Component 02</a:t>
            </a:r>
            <a:br>
              <a:rPr lang="en-GB" dirty="0">
                <a:latin typeface="Comic Sans MS" panose="030F0702030302020204" pitchFamily="66" charset="0"/>
              </a:rPr>
            </a:br>
            <a:r>
              <a:rPr lang="en-GB" b="1" dirty="0">
                <a:highlight>
                  <a:srgbClr val="FFFF00"/>
                </a:highlight>
                <a:latin typeface="Comic Sans MS" panose="030F0702030302020204" pitchFamily="66" charset="0"/>
              </a:rPr>
              <a:t>40% of the overall GCSE grade</a:t>
            </a:r>
            <a:endParaRPr lang="en-GB" dirty="0">
              <a:highlight>
                <a:srgbClr val="FFFF00"/>
              </a:highlight>
              <a:latin typeface="Comic Sans MS" panose="030F0702030302020204" pitchFamily="66" charset="0"/>
            </a:endParaRPr>
          </a:p>
          <a:p>
            <a:pPr>
              <a:lnSpc>
                <a:spcPct val="200000"/>
              </a:lnSpc>
            </a:pPr>
            <a:r>
              <a:rPr lang="en-GB" b="1" dirty="0">
                <a:latin typeface="Comic Sans MS" panose="030F0702030302020204" pitchFamily="66" charset="0"/>
              </a:rPr>
              <a:t>Externally set task: </a:t>
            </a:r>
            <a:r>
              <a:rPr lang="en-GB" dirty="0">
                <a:latin typeface="Comic Sans MS" panose="030F0702030302020204" pitchFamily="66" charset="0"/>
              </a:rPr>
              <a:t>Students respond to </a:t>
            </a:r>
            <a:r>
              <a:rPr lang="en-GB" b="1" dirty="0">
                <a:latin typeface="Comic Sans MS" panose="030F0702030302020204" pitchFamily="66" charset="0"/>
              </a:rPr>
              <a:t>one of five themes</a:t>
            </a:r>
            <a:r>
              <a:rPr lang="en-GB" dirty="0">
                <a:latin typeface="Comic Sans MS" panose="030F0702030302020204" pitchFamily="66" charset="0"/>
              </a:rPr>
              <a:t>, each supported by a range of written and visual starting points and artists. Students produce a body of preparatory work to develop their ideas, which they then respond to during a </a:t>
            </a:r>
            <a:r>
              <a:rPr lang="en-GB" b="1" dirty="0">
                <a:latin typeface="Comic Sans MS" panose="030F0702030302020204" pitchFamily="66" charset="0"/>
              </a:rPr>
              <a:t>ten-hour supervised period under exam conditions</a:t>
            </a:r>
            <a:r>
              <a:rPr lang="en-GB" dirty="0">
                <a:latin typeface="Comic Sans MS" panose="030F0702030302020204" pitchFamily="66" charset="0"/>
              </a:rPr>
              <a:t>.</a:t>
            </a:r>
          </a:p>
        </p:txBody>
      </p:sp>
      <p:pic>
        <p:nvPicPr>
          <p:cNvPr id="7" name="Picture 6">
            <a:extLst>
              <a:ext uri="{FF2B5EF4-FFF2-40B4-BE49-F238E27FC236}">
                <a16:creationId xmlns:a16="http://schemas.microsoft.com/office/drawing/2014/main" id="{EDA0D196-24E4-4AB8-AFFF-39B0B4A794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67" y="-10650"/>
            <a:ext cx="1859971" cy="1859971"/>
          </a:xfrm>
          <a:prstGeom prst="rect">
            <a:avLst/>
          </a:prstGeom>
        </p:spPr>
      </p:pic>
      <p:sp>
        <p:nvSpPr>
          <p:cNvPr id="9" name="Arrow: Right 8">
            <a:extLst>
              <a:ext uri="{FF2B5EF4-FFF2-40B4-BE49-F238E27FC236}">
                <a16:creationId xmlns:a16="http://schemas.microsoft.com/office/drawing/2014/main" id="{22EBE895-CFE9-4C9E-A6DE-6E937DA7862C}"/>
              </a:ext>
            </a:extLst>
          </p:cNvPr>
          <p:cNvSpPr/>
          <p:nvPr/>
        </p:nvSpPr>
        <p:spPr>
          <a:xfrm>
            <a:off x="2158815" y="520030"/>
            <a:ext cx="1956957" cy="798609"/>
          </a:xfrm>
          <a:prstGeom prst="rightArrow">
            <a:avLst/>
          </a:prstGeom>
          <a:solidFill>
            <a:srgbClr val="92D050"/>
          </a:solidFill>
          <a:ln w="76200">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Arrow: Right 15">
            <a:extLst>
              <a:ext uri="{FF2B5EF4-FFF2-40B4-BE49-F238E27FC236}">
                <a16:creationId xmlns:a16="http://schemas.microsoft.com/office/drawing/2014/main" id="{0805BC96-169E-4BDC-B8E3-D9B825BE7C3B}"/>
              </a:ext>
            </a:extLst>
          </p:cNvPr>
          <p:cNvSpPr/>
          <p:nvPr/>
        </p:nvSpPr>
        <p:spPr>
          <a:xfrm>
            <a:off x="4980214" y="319065"/>
            <a:ext cx="1956957" cy="798609"/>
          </a:xfrm>
          <a:prstGeom prst="rightArrow">
            <a:avLst/>
          </a:prstGeom>
          <a:solidFill>
            <a:srgbClr val="92D050"/>
          </a:solidFill>
          <a:ln w="76200">
            <a:solidFill>
              <a:srgbClr val="8E0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Recorded Sound">
            <a:hlinkClick r:id="" action="ppaction://media"/>
            <a:extLst>
              <a:ext uri="{FF2B5EF4-FFF2-40B4-BE49-F238E27FC236}">
                <a16:creationId xmlns:a16="http://schemas.microsoft.com/office/drawing/2014/main" id="{394ED349-DEB2-41EB-A406-578C320DC3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2210" y="3266109"/>
            <a:ext cx="609600" cy="609600"/>
          </a:xfrm>
          <a:prstGeom prst="rect">
            <a:avLst/>
          </a:prstGeom>
        </p:spPr>
      </p:pic>
      <p:pic>
        <p:nvPicPr>
          <p:cNvPr id="8" name="Recorded Sound">
            <a:hlinkClick r:id="" action="ppaction://media"/>
            <a:extLst>
              <a:ext uri="{FF2B5EF4-FFF2-40B4-BE49-F238E27FC236}">
                <a16:creationId xmlns:a16="http://schemas.microsoft.com/office/drawing/2014/main" id="{93A48306-333F-40A2-BAF8-55131166A3D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618334" y="3108742"/>
            <a:ext cx="609600" cy="609600"/>
          </a:xfrm>
          <a:prstGeom prst="rect">
            <a:avLst/>
          </a:prstGeom>
        </p:spPr>
      </p:pic>
      <p:pic>
        <p:nvPicPr>
          <p:cNvPr id="10" name="Recorded Sound">
            <a:hlinkClick r:id="" action="ppaction://media"/>
            <a:extLst>
              <a:ext uri="{FF2B5EF4-FFF2-40B4-BE49-F238E27FC236}">
                <a16:creationId xmlns:a16="http://schemas.microsoft.com/office/drawing/2014/main" id="{7E013AD4-BEA2-467D-90D4-26962691E22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4441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3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137"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1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A583A6-79AE-4011-A596-99B4C49AD327}"/>
              </a:ext>
            </a:extLst>
          </p:cNvPr>
          <p:cNvPicPr>
            <a:picLocks noChangeAspect="1"/>
          </p:cNvPicPr>
          <p:nvPr/>
        </p:nvPicPr>
        <p:blipFill>
          <a:blip r:embed="rId4"/>
          <a:stretch>
            <a:fillRect/>
          </a:stretch>
        </p:blipFill>
        <p:spPr>
          <a:xfrm>
            <a:off x="1333500" y="2077163"/>
            <a:ext cx="4152900" cy="4114800"/>
          </a:xfrm>
          <a:prstGeom prst="rect">
            <a:avLst/>
          </a:prstGeom>
        </p:spPr>
      </p:pic>
      <p:pic>
        <p:nvPicPr>
          <p:cNvPr id="1026" name="Picture 2" descr="class=">
            <a:extLst>
              <a:ext uri="{FF2B5EF4-FFF2-40B4-BE49-F238E27FC236}">
                <a16:creationId xmlns:a16="http://schemas.microsoft.com/office/drawing/2014/main" id="{67D4F02B-F7C7-480A-8C2D-3B715427A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2" y="666036"/>
            <a:ext cx="3905249" cy="5525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4C683D-F74F-4A70-BBD1-18A4E01E9677}"/>
              </a:ext>
            </a:extLst>
          </p:cNvPr>
          <p:cNvSpPr txBox="1"/>
          <p:nvPr/>
        </p:nvSpPr>
        <p:spPr>
          <a:xfrm>
            <a:off x="1830204" y="475862"/>
            <a:ext cx="4310063" cy="584775"/>
          </a:xfrm>
          <a:prstGeom prst="rect">
            <a:avLst/>
          </a:prstGeom>
          <a:noFill/>
        </p:spPr>
        <p:txBody>
          <a:bodyPr wrap="square" rtlCol="0">
            <a:spAutoFit/>
          </a:bodyPr>
          <a:lstStyle/>
          <a:p>
            <a:r>
              <a:rPr lang="en-GB" sz="3200" b="1" dirty="0">
                <a:latin typeface="Comic Sans MS" panose="030F0702030302020204" pitchFamily="66" charset="0"/>
              </a:rPr>
              <a:t>GCSE Specification </a:t>
            </a:r>
          </a:p>
        </p:txBody>
      </p:sp>
      <p:pic>
        <p:nvPicPr>
          <p:cNvPr id="5" name="Picture 4">
            <a:extLst>
              <a:ext uri="{FF2B5EF4-FFF2-40B4-BE49-F238E27FC236}">
                <a16:creationId xmlns:a16="http://schemas.microsoft.com/office/drawing/2014/main" id="{C303A44A-5B52-476F-BA17-DEB844B2C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67" y="-10650"/>
            <a:ext cx="1859971" cy="1859971"/>
          </a:xfrm>
          <a:prstGeom prst="rect">
            <a:avLst/>
          </a:prstGeom>
        </p:spPr>
      </p:pic>
      <p:pic>
        <p:nvPicPr>
          <p:cNvPr id="4" name="Recorded Sound">
            <a:hlinkClick r:id="" action="ppaction://media"/>
            <a:extLst>
              <a:ext uri="{FF2B5EF4-FFF2-40B4-BE49-F238E27FC236}">
                <a16:creationId xmlns:a16="http://schemas.microsoft.com/office/drawing/2014/main" id="{978B24C8-1357-4C41-AA6B-941D12C7DE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762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BDD9E-525C-4897-B890-A5918F5F61BC}"/>
              </a:ext>
            </a:extLst>
          </p:cNvPr>
          <p:cNvPicPr>
            <a:picLocks noChangeAspect="1"/>
          </p:cNvPicPr>
          <p:nvPr/>
        </p:nvPicPr>
        <p:blipFill>
          <a:blip r:embed="rId4"/>
          <a:stretch>
            <a:fillRect/>
          </a:stretch>
        </p:blipFill>
        <p:spPr>
          <a:xfrm>
            <a:off x="1830204" y="919335"/>
            <a:ext cx="8922028" cy="3420111"/>
          </a:xfrm>
          <a:prstGeom prst="rect">
            <a:avLst/>
          </a:prstGeom>
        </p:spPr>
      </p:pic>
      <p:sp>
        <p:nvSpPr>
          <p:cNvPr id="3" name="Rectangle 2">
            <a:extLst>
              <a:ext uri="{FF2B5EF4-FFF2-40B4-BE49-F238E27FC236}">
                <a16:creationId xmlns:a16="http://schemas.microsoft.com/office/drawing/2014/main" id="{D003E3A1-26F3-4137-A0D6-CF1E3FB6E6D6}"/>
              </a:ext>
            </a:extLst>
          </p:cNvPr>
          <p:cNvSpPr/>
          <p:nvPr/>
        </p:nvSpPr>
        <p:spPr>
          <a:xfrm>
            <a:off x="3441266" y="88338"/>
            <a:ext cx="5309467" cy="830997"/>
          </a:xfrm>
          <a:prstGeom prst="rect">
            <a:avLst/>
          </a:prstGeom>
        </p:spPr>
        <p:txBody>
          <a:bodyPr wrap="none">
            <a:spAutoFit/>
          </a:bodyPr>
          <a:lstStyle/>
          <a:p>
            <a:pPr algn="ctr"/>
            <a:r>
              <a:rPr lang="en-GB" sz="2400" b="1" dirty="0">
                <a:latin typeface="Comic Sans MS" panose="030F0702030302020204" pitchFamily="66" charset="0"/>
              </a:rPr>
              <a:t>From the OCR GCSE Specification</a:t>
            </a:r>
          </a:p>
          <a:p>
            <a:pPr algn="ctr"/>
            <a:r>
              <a:rPr lang="en-GB" sz="2400" b="1" dirty="0">
                <a:latin typeface="Comic Sans MS" panose="030F0702030302020204" pitchFamily="66" charset="0"/>
              </a:rPr>
              <a:t>How the work is assessed.   </a:t>
            </a:r>
          </a:p>
        </p:txBody>
      </p:sp>
      <p:pic>
        <p:nvPicPr>
          <p:cNvPr id="4" name="Picture 3">
            <a:extLst>
              <a:ext uri="{FF2B5EF4-FFF2-40B4-BE49-F238E27FC236}">
                <a16:creationId xmlns:a16="http://schemas.microsoft.com/office/drawing/2014/main" id="{165E9662-F459-4B3B-AC5A-E4DE68A53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67" y="-10650"/>
            <a:ext cx="1859971" cy="1859971"/>
          </a:xfrm>
          <a:prstGeom prst="rect">
            <a:avLst/>
          </a:prstGeom>
        </p:spPr>
      </p:pic>
      <p:pic>
        <p:nvPicPr>
          <p:cNvPr id="5" name="Picture 4">
            <a:extLst>
              <a:ext uri="{FF2B5EF4-FFF2-40B4-BE49-F238E27FC236}">
                <a16:creationId xmlns:a16="http://schemas.microsoft.com/office/drawing/2014/main" id="{0F9B7E62-D894-41EE-8C4C-F0C556E49212}"/>
              </a:ext>
            </a:extLst>
          </p:cNvPr>
          <p:cNvPicPr>
            <a:picLocks noChangeAspect="1"/>
          </p:cNvPicPr>
          <p:nvPr/>
        </p:nvPicPr>
        <p:blipFill>
          <a:blip r:embed="rId6"/>
          <a:stretch>
            <a:fillRect/>
          </a:stretch>
        </p:blipFill>
        <p:spPr>
          <a:xfrm>
            <a:off x="3196214" y="4468038"/>
            <a:ext cx="6190008" cy="2245862"/>
          </a:xfrm>
          <a:prstGeom prst="rect">
            <a:avLst/>
          </a:prstGeom>
        </p:spPr>
      </p:pic>
      <p:pic>
        <p:nvPicPr>
          <p:cNvPr id="6" name="Recorded Sound">
            <a:hlinkClick r:id="" action="ppaction://media"/>
            <a:extLst>
              <a:ext uri="{FF2B5EF4-FFF2-40B4-BE49-F238E27FC236}">
                <a16:creationId xmlns:a16="http://schemas.microsoft.com/office/drawing/2014/main" id="{B802D3A1-17B6-468C-A4AF-552707B9A7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5182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B1C47-3130-47E0-A31E-0D36BD0F7CF4}"/>
              </a:ext>
            </a:extLst>
          </p:cNvPr>
          <p:cNvSpPr/>
          <p:nvPr/>
        </p:nvSpPr>
        <p:spPr>
          <a:xfrm>
            <a:off x="752475" y="140194"/>
            <a:ext cx="11082337" cy="6740307"/>
          </a:xfrm>
          <a:prstGeom prst="rect">
            <a:avLst/>
          </a:prstGeom>
        </p:spPr>
        <p:txBody>
          <a:bodyPr wrap="square">
            <a:spAutoFit/>
          </a:bodyPr>
          <a:lstStyle/>
          <a:p>
            <a:pPr algn="ctr"/>
            <a:r>
              <a:rPr lang="en-GB" dirty="0">
                <a:latin typeface="Comic Sans MS" panose="030F0702030302020204" pitchFamily="66" charset="0"/>
              </a:rPr>
              <a:t>Students’ work in Art is assessed using four key areas (Assessment Objectives). Together, these show the journey a student takes from first ideas through to their outcome.</a:t>
            </a:r>
          </a:p>
          <a:p>
            <a:pPr algn="ctr"/>
            <a:r>
              <a:rPr lang="en-GB" dirty="0">
                <a:latin typeface="Comic Sans MS" panose="030F0702030302020204" pitchFamily="66" charset="0"/>
              </a:rPr>
              <a:t>This is about quality over </a:t>
            </a:r>
            <a:r>
              <a:rPr lang="en-GB">
                <a:latin typeface="Comic Sans MS" panose="030F0702030302020204" pitchFamily="66" charset="0"/>
              </a:rPr>
              <a:t>quantity.</a:t>
            </a:r>
          </a:p>
          <a:p>
            <a:pPr algn="ctr"/>
            <a:endParaRPr lang="en-GB" dirty="0">
              <a:latin typeface="Comic Sans MS" panose="030F0702030302020204" pitchFamily="66" charset="0"/>
            </a:endParaRPr>
          </a:p>
          <a:p>
            <a:pPr algn="ctr"/>
            <a:r>
              <a:rPr lang="en-GB" b="1" dirty="0">
                <a:latin typeface="Comic Sans MS" panose="030F0702030302020204" pitchFamily="66" charset="0"/>
              </a:rPr>
              <a:t>AO1 Develop – Artist Research and Inspiration</a:t>
            </a:r>
            <a:br>
              <a:rPr lang="en-GB" dirty="0">
                <a:latin typeface="Comic Sans MS" panose="030F0702030302020204" pitchFamily="66" charset="0"/>
              </a:rPr>
            </a:br>
            <a:r>
              <a:rPr lang="en-GB" dirty="0">
                <a:latin typeface="Comic Sans MS" panose="030F0702030302020204" pitchFamily="66" charset="0"/>
              </a:rPr>
              <a:t>Students explore the work of artists and designers and show how these have inspired their own ideas. This might include looking at themes, styles, or techniques and explaining how these influences appear in their own artwork.</a:t>
            </a:r>
          </a:p>
          <a:p>
            <a:pPr algn="ctr"/>
            <a:endParaRPr lang="en-GB" dirty="0">
              <a:latin typeface="Comic Sans MS" panose="030F0702030302020204" pitchFamily="66" charset="0"/>
            </a:endParaRPr>
          </a:p>
          <a:p>
            <a:pPr algn="ctr"/>
            <a:r>
              <a:rPr lang="en-GB" b="1" dirty="0">
                <a:latin typeface="Comic Sans MS" panose="030F0702030302020204" pitchFamily="66" charset="0"/>
              </a:rPr>
              <a:t>AO2 Refine– Ideas and Medias </a:t>
            </a:r>
            <a:br>
              <a:rPr lang="en-GB" dirty="0">
                <a:latin typeface="Comic Sans MS" panose="030F0702030302020204" pitchFamily="66" charset="0"/>
              </a:rPr>
            </a:br>
            <a:r>
              <a:rPr lang="en-GB" dirty="0">
                <a:latin typeface="Comic Sans MS" panose="030F0702030302020204" pitchFamily="66" charset="0"/>
              </a:rPr>
              <a:t>Students experiment with different materials and techniques, trying things out and making choices about what works best. They show how their ideas develop over time by refining and improving their work, and by gaining confidence and skill with the materials they use. </a:t>
            </a:r>
          </a:p>
          <a:p>
            <a:pPr algn="ctr"/>
            <a:endParaRPr lang="en-GB" dirty="0">
              <a:latin typeface="Comic Sans MS" panose="030F0702030302020204" pitchFamily="66" charset="0"/>
            </a:endParaRPr>
          </a:p>
          <a:p>
            <a:pPr algn="ctr"/>
            <a:r>
              <a:rPr lang="en-GB" b="1" dirty="0">
                <a:latin typeface="Comic Sans MS" panose="030F0702030302020204" pitchFamily="66" charset="0"/>
              </a:rPr>
              <a:t>AO3 Record – Recording Ideas and Progress</a:t>
            </a:r>
            <a:br>
              <a:rPr lang="en-GB" dirty="0">
                <a:latin typeface="Comic Sans MS" panose="030F0702030302020204" pitchFamily="66" charset="0"/>
              </a:rPr>
            </a:br>
            <a:r>
              <a:rPr lang="en-GB" dirty="0">
                <a:latin typeface="Comic Sans MS" panose="030F0702030302020204" pitchFamily="66" charset="0"/>
              </a:rPr>
              <a:t>Students record their ideas and observations as they work. This can include drawings, photographs, written notes, and other evidence that shows how their ideas grow and change during the project.</a:t>
            </a:r>
          </a:p>
          <a:p>
            <a:pPr algn="ctr"/>
            <a:endParaRPr lang="en-GB" dirty="0">
              <a:latin typeface="Comic Sans MS" panose="030F0702030302020204" pitchFamily="66" charset="0"/>
            </a:endParaRPr>
          </a:p>
          <a:p>
            <a:pPr algn="ctr"/>
            <a:r>
              <a:rPr lang="en-GB" b="1" dirty="0">
                <a:latin typeface="Comic Sans MS" panose="030F0702030302020204" pitchFamily="66" charset="0"/>
              </a:rPr>
              <a:t>AO4 Present – Final Outcome</a:t>
            </a:r>
            <a:br>
              <a:rPr lang="en-GB" dirty="0">
                <a:latin typeface="Comic Sans MS" panose="030F0702030302020204" pitchFamily="66" charset="0"/>
              </a:rPr>
            </a:br>
            <a:r>
              <a:rPr lang="en-GB" dirty="0">
                <a:latin typeface="Comic Sans MS" panose="030F0702030302020204" pitchFamily="66" charset="0"/>
              </a:rPr>
              <a:t>The final outcome shows a personal response to the project. This is not just about producing one finished piece, but about bringing together everything the student has learned and developed along the way.</a:t>
            </a:r>
            <a:br>
              <a:rPr lang="en-GB" dirty="0">
                <a:latin typeface="Comic Sans MS" panose="030F0702030302020204" pitchFamily="66" charset="0"/>
              </a:rPr>
            </a:br>
            <a:r>
              <a:rPr lang="en-GB" dirty="0">
                <a:latin typeface="Comic Sans MS" panose="030F0702030302020204" pitchFamily="66" charset="0"/>
              </a:rPr>
              <a:t>Good final outcomes clearly reflect the research, experimentation, and recording that came before, showing a complete and thoughtful creative journey.</a:t>
            </a:r>
          </a:p>
        </p:txBody>
      </p:sp>
      <p:pic>
        <p:nvPicPr>
          <p:cNvPr id="3" name="Picture 2">
            <a:extLst>
              <a:ext uri="{FF2B5EF4-FFF2-40B4-BE49-F238E27FC236}">
                <a16:creationId xmlns:a16="http://schemas.microsoft.com/office/drawing/2014/main" id="{6C3160BF-24B5-4F18-B4A2-60EC35DC0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84671" cy="1184671"/>
          </a:xfrm>
          <a:prstGeom prst="rect">
            <a:avLst/>
          </a:prstGeom>
        </p:spPr>
      </p:pic>
      <p:pic>
        <p:nvPicPr>
          <p:cNvPr id="4" name="Recorded Sound">
            <a:hlinkClick r:id="" action="ppaction://media"/>
            <a:extLst>
              <a:ext uri="{FF2B5EF4-FFF2-40B4-BE49-F238E27FC236}">
                <a16:creationId xmlns:a16="http://schemas.microsoft.com/office/drawing/2014/main" id="{05ECDC04-81A2-4E36-B9F0-A4E232E81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944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B9095-EDD9-4835-B9EF-41EA9D628172}"/>
              </a:ext>
            </a:extLst>
          </p:cNvPr>
          <p:cNvPicPr>
            <a:picLocks noChangeAspect="1"/>
          </p:cNvPicPr>
          <p:nvPr/>
        </p:nvPicPr>
        <p:blipFill>
          <a:blip r:embed="rId4"/>
          <a:stretch>
            <a:fillRect/>
          </a:stretch>
        </p:blipFill>
        <p:spPr>
          <a:xfrm>
            <a:off x="1671637" y="4291014"/>
            <a:ext cx="2438399" cy="2438399"/>
          </a:xfrm>
          <a:prstGeom prst="rect">
            <a:avLst/>
          </a:prstGeom>
        </p:spPr>
      </p:pic>
      <p:sp>
        <p:nvSpPr>
          <p:cNvPr id="5" name="Rectangle 4">
            <a:extLst>
              <a:ext uri="{FF2B5EF4-FFF2-40B4-BE49-F238E27FC236}">
                <a16:creationId xmlns:a16="http://schemas.microsoft.com/office/drawing/2014/main" id="{B03E9F9B-BABB-4FAD-8A92-CCE2F35A499B}"/>
              </a:ext>
            </a:extLst>
          </p:cNvPr>
          <p:cNvSpPr/>
          <p:nvPr/>
        </p:nvSpPr>
        <p:spPr>
          <a:xfrm>
            <a:off x="4424363" y="5048548"/>
            <a:ext cx="6096000" cy="923330"/>
          </a:xfrm>
          <a:prstGeom prst="rect">
            <a:avLst/>
          </a:prstGeom>
        </p:spPr>
        <p:txBody>
          <a:bodyPr>
            <a:spAutoFit/>
          </a:bodyPr>
          <a:lstStyle/>
          <a:p>
            <a:r>
              <a:rPr lang="en-GB" dirty="0">
                <a:hlinkClick r:id="rId5"/>
              </a:rPr>
              <a:t>Assessment objectives - Assessment objectives and presenting your work - OCR - GCSE Art and Design Revision - OCR - BBC Bitesize</a:t>
            </a:r>
            <a:endParaRPr lang="en-GB" dirty="0"/>
          </a:p>
        </p:txBody>
      </p:sp>
      <p:pic>
        <p:nvPicPr>
          <p:cNvPr id="6" name="Picture 5">
            <a:extLst>
              <a:ext uri="{FF2B5EF4-FFF2-40B4-BE49-F238E27FC236}">
                <a16:creationId xmlns:a16="http://schemas.microsoft.com/office/drawing/2014/main" id="{6B32EC2A-9F98-4378-8D6B-F89581D4D809}"/>
              </a:ext>
            </a:extLst>
          </p:cNvPr>
          <p:cNvPicPr>
            <a:picLocks noChangeAspect="1"/>
          </p:cNvPicPr>
          <p:nvPr/>
        </p:nvPicPr>
        <p:blipFill>
          <a:blip r:embed="rId6"/>
          <a:stretch>
            <a:fillRect/>
          </a:stretch>
        </p:blipFill>
        <p:spPr>
          <a:xfrm>
            <a:off x="1671637" y="104773"/>
            <a:ext cx="9134475" cy="4086225"/>
          </a:xfrm>
          <a:prstGeom prst="rect">
            <a:avLst/>
          </a:prstGeom>
        </p:spPr>
      </p:pic>
      <p:pic>
        <p:nvPicPr>
          <p:cNvPr id="2" name="Recorded Sound">
            <a:hlinkClick r:id="" action="ppaction://media"/>
            <a:extLst>
              <a:ext uri="{FF2B5EF4-FFF2-40B4-BE49-F238E27FC236}">
                <a16:creationId xmlns:a16="http://schemas.microsoft.com/office/drawing/2014/main" id="{8BB87CE0-8340-4419-9C6E-C8FBCD7492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6600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3BAEF-F12F-470D-A2D2-3CC60877017F}"/>
              </a:ext>
            </a:extLst>
          </p:cNvPr>
          <p:cNvPicPr>
            <a:picLocks noChangeAspect="1"/>
          </p:cNvPicPr>
          <p:nvPr/>
        </p:nvPicPr>
        <p:blipFill>
          <a:blip r:embed="rId2"/>
          <a:stretch>
            <a:fillRect/>
          </a:stretch>
        </p:blipFill>
        <p:spPr>
          <a:xfrm>
            <a:off x="1928812" y="4958433"/>
            <a:ext cx="1695450" cy="1695450"/>
          </a:xfrm>
          <a:prstGeom prst="rect">
            <a:avLst/>
          </a:prstGeom>
        </p:spPr>
      </p:pic>
      <p:pic>
        <p:nvPicPr>
          <p:cNvPr id="3" name="Picture 2">
            <a:extLst>
              <a:ext uri="{FF2B5EF4-FFF2-40B4-BE49-F238E27FC236}">
                <a16:creationId xmlns:a16="http://schemas.microsoft.com/office/drawing/2014/main" id="{BDFD9468-18DE-4A47-B9AD-D7E64A2A0325}"/>
              </a:ext>
            </a:extLst>
          </p:cNvPr>
          <p:cNvPicPr>
            <a:picLocks noChangeAspect="1"/>
          </p:cNvPicPr>
          <p:nvPr/>
        </p:nvPicPr>
        <p:blipFill>
          <a:blip r:embed="rId3"/>
          <a:stretch>
            <a:fillRect/>
          </a:stretch>
        </p:blipFill>
        <p:spPr>
          <a:xfrm>
            <a:off x="728663" y="289845"/>
            <a:ext cx="10734674" cy="4539330"/>
          </a:xfrm>
          <a:prstGeom prst="rect">
            <a:avLst/>
          </a:prstGeom>
        </p:spPr>
      </p:pic>
      <p:sp>
        <p:nvSpPr>
          <p:cNvPr id="4" name="Rectangle 3">
            <a:extLst>
              <a:ext uri="{FF2B5EF4-FFF2-40B4-BE49-F238E27FC236}">
                <a16:creationId xmlns:a16="http://schemas.microsoft.com/office/drawing/2014/main" id="{F2FC50A4-733B-4F09-BC4D-1056CE438BC2}"/>
              </a:ext>
            </a:extLst>
          </p:cNvPr>
          <p:cNvSpPr/>
          <p:nvPr/>
        </p:nvSpPr>
        <p:spPr>
          <a:xfrm>
            <a:off x="4569209" y="5535764"/>
            <a:ext cx="3998531" cy="369332"/>
          </a:xfrm>
          <a:prstGeom prst="rect">
            <a:avLst/>
          </a:prstGeom>
        </p:spPr>
        <p:txBody>
          <a:bodyPr wrap="none">
            <a:spAutoFit/>
          </a:bodyPr>
          <a:lstStyle/>
          <a:p>
            <a:r>
              <a:rPr lang="en-GB" dirty="0">
                <a:hlinkClick r:id="rId4"/>
              </a:rPr>
              <a:t>GCSE Art and Design - OCR - BBC Bitesize</a:t>
            </a:r>
            <a:endParaRPr lang="en-GB" dirty="0"/>
          </a:p>
        </p:txBody>
      </p:sp>
    </p:spTree>
    <p:extLst>
      <p:ext uri="{BB962C8B-B14F-4D97-AF65-F5344CB8AC3E}">
        <p14:creationId xmlns:p14="http://schemas.microsoft.com/office/powerpoint/2010/main" val="96053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03CB81-9391-419A-BC74-585696EB4DD7}"/>
              </a:ext>
            </a:extLst>
          </p:cNvPr>
          <p:cNvSpPr txBox="1"/>
          <p:nvPr/>
        </p:nvSpPr>
        <p:spPr>
          <a:xfrm flipH="1">
            <a:off x="1928812" y="197346"/>
            <a:ext cx="9671923" cy="6463308"/>
          </a:xfrm>
          <a:prstGeom prst="rect">
            <a:avLst/>
          </a:prstGeom>
          <a:noFill/>
        </p:spPr>
        <p:txBody>
          <a:bodyPr wrap="square" rtlCol="0">
            <a:spAutoFit/>
          </a:bodyPr>
          <a:lstStyle/>
          <a:p>
            <a:pPr>
              <a:lnSpc>
                <a:spcPct val="200000"/>
              </a:lnSpc>
            </a:pPr>
            <a:r>
              <a:rPr lang="en-GB" dirty="0">
                <a:latin typeface="Comic Sans MS" panose="030F0702030302020204" pitchFamily="66" charset="0"/>
              </a:rPr>
              <a:t>Students will gain knowledge and experience in a wide range of art skills, including drawing and painting using pencil, pen, charcoal, acrylic paint, watercolour, and ink. They will also explore ceramics, sculpture, and screen-printing techniques.</a:t>
            </a:r>
          </a:p>
          <a:p>
            <a:pPr>
              <a:lnSpc>
                <a:spcPct val="200000"/>
              </a:lnSpc>
            </a:pPr>
            <a:r>
              <a:rPr lang="en-GB" dirty="0">
                <a:latin typeface="Comic Sans MS" panose="030F0702030302020204" pitchFamily="66" charset="0"/>
              </a:rPr>
              <a:t>During Year 10, lessons are teacher-led and focus on building skills and developing confidence. Once students have gained these core skills, they begin to work more independently, focusing on the materials and techniques they work best with.</a:t>
            </a:r>
          </a:p>
          <a:p>
            <a:pPr>
              <a:lnSpc>
                <a:spcPct val="200000"/>
              </a:lnSpc>
            </a:pPr>
            <a:r>
              <a:rPr lang="en-GB" dirty="0">
                <a:latin typeface="Comic Sans MS" panose="030F0702030302020204" pitchFamily="66" charset="0"/>
              </a:rPr>
              <a:t>The course is entirely practical and is best suited to students who have a strong interest in Art. It is fast-paced and requires students to complete </a:t>
            </a:r>
            <a:r>
              <a:rPr lang="en-GB" b="1" dirty="0">
                <a:latin typeface="Comic Sans MS" panose="030F0702030302020204" pitchFamily="66" charset="0"/>
              </a:rPr>
              <a:t>approximately two hours of home learning per week</a:t>
            </a:r>
            <a:r>
              <a:rPr lang="en-GB" dirty="0">
                <a:latin typeface="Comic Sans MS" panose="030F0702030302020204" pitchFamily="66" charset="0"/>
              </a:rPr>
              <a:t> in order to keep up with course requirements.</a:t>
            </a:r>
          </a:p>
          <a:p>
            <a:pPr>
              <a:lnSpc>
                <a:spcPct val="200000"/>
              </a:lnSpc>
            </a:pPr>
            <a:r>
              <a:rPr lang="en-GB" dirty="0">
                <a:latin typeface="Comic Sans MS" panose="030F0702030302020204" pitchFamily="66" charset="0"/>
              </a:rPr>
              <a:t>If work is missed due to absence, or if home learning is not completed, the Art department offers </a:t>
            </a:r>
            <a:r>
              <a:rPr lang="en-GB" b="1" dirty="0">
                <a:latin typeface="Comic Sans MS" panose="030F0702030302020204" pitchFamily="66" charset="0"/>
              </a:rPr>
              <a:t>after-school Art Club sessions</a:t>
            </a:r>
            <a:r>
              <a:rPr lang="en-GB" dirty="0">
                <a:latin typeface="Comic Sans MS" panose="030F0702030302020204" pitchFamily="66" charset="0"/>
              </a:rPr>
              <a:t> to support students in catching up.</a:t>
            </a:r>
          </a:p>
          <a:p>
            <a:endParaRPr lang="en-GB" dirty="0"/>
          </a:p>
        </p:txBody>
      </p:sp>
      <p:pic>
        <p:nvPicPr>
          <p:cNvPr id="3" name="Picture 2">
            <a:extLst>
              <a:ext uri="{FF2B5EF4-FFF2-40B4-BE49-F238E27FC236}">
                <a16:creationId xmlns:a16="http://schemas.microsoft.com/office/drawing/2014/main" id="{02D871B2-7AE5-4A23-B616-7C2E1ACE9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7" y="-10650"/>
            <a:ext cx="1859971" cy="1859971"/>
          </a:xfrm>
          <a:prstGeom prst="rect">
            <a:avLst/>
          </a:prstGeom>
        </p:spPr>
      </p:pic>
      <p:pic>
        <p:nvPicPr>
          <p:cNvPr id="4" name="Recorded Sound">
            <a:hlinkClick r:id="" action="ppaction://media"/>
            <a:extLst>
              <a:ext uri="{FF2B5EF4-FFF2-40B4-BE49-F238E27FC236}">
                <a16:creationId xmlns:a16="http://schemas.microsoft.com/office/drawing/2014/main" id="{3DD2D30C-A87E-4808-8DA2-181A02B14C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197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1628BAE08FC34E8A8B04F78002F143" ma:contentTypeVersion="18" ma:contentTypeDescription="Create a new document." ma:contentTypeScope="" ma:versionID="f3cf10e99412ebcda8af4f956b404fe3">
  <xsd:schema xmlns:xsd="http://www.w3.org/2001/XMLSchema" xmlns:xs="http://www.w3.org/2001/XMLSchema" xmlns:p="http://schemas.microsoft.com/office/2006/metadata/properties" xmlns:ns2="ca469979-c1bf-4831-ba21-b4477b4a33bc" xmlns:ns3="3c6a8a19-850e-4e6d-b668-06043a1b812c" targetNamespace="http://schemas.microsoft.com/office/2006/metadata/properties" ma:root="true" ma:fieldsID="329d1200ae572171656e3edd6d42fe20" ns2:_="" ns3:_="">
    <xsd:import namespace="ca469979-c1bf-4831-ba21-b4477b4a33bc"/>
    <xsd:import namespace="3c6a8a19-850e-4e6d-b668-06043a1b81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9979-c1bf-4831-ba21-b4477b4a3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488997-0acd-4d98-a2b2-01788e10e09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6a8a19-850e-4e6d-b668-06043a1b81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8840779-29e2-4ef9-8c13-809dd5343569}" ma:internalName="TaxCatchAll" ma:showField="CatchAllData" ma:web="3c6a8a19-850e-4e6d-b668-06043a1b812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469979-c1bf-4831-ba21-b4477b4a33bc">
      <Terms xmlns="http://schemas.microsoft.com/office/infopath/2007/PartnerControls"/>
    </lcf76f155ced4ddcb4097134ff3c332f>
    <TaxCatchAll xmlns="3c6a8a19-850e-4e6d-b668-06043a1b812c" xsi:nil="true"/>
    <_Flow_SignoffStatus xmlns="ca469979-c1bf-4831-ba21-b4477b4a33bc" xsi:nil="true"/>
  </documentManagement>
</p:properties>
</file>

<file path=customXml/itemProps1.xml><?xml version="1.0" encoding="utf-8"?>
<ds:datastoreItem xmlns:ds="http://schemas.openxmlformats.org/officeDocument/2006/customXml" ds:itemID="{A79F7E90-9D0C-4848-B153-AE58D327F31A}"/>
</file>

<file path=customXml/itemProps2.xml><?xml version="1.0" encoding="utf-8"?>
<ds:datastoreItem xmlns:ds="http://schemas.openxmlformats.org/officeDocument/2006/customXml" ds:itemID="{35E6A7CE-D85F-4224-91D8-A4B2FF78BA2F}">
  <ds:schemaRefs>
    <ds:schemaRef ds:uri="http://schemas.microsoft.com/sharepoint/v3/contenttype/forms"/>
  </ds:schemaRefs>
</ds:datastoreItem>
</file>

<file path=customXml/itemProps3.xml><?xml version="1.0" encoding="utf-8"?>
<ds:datastoreItem xmlns:ds="http://schemas.openxmlformats.org/officeDocument/2006/customXml" ds:itemID="{D2386413-8D42-4A7D-9301-940C621A86CE}">
  <ds:schemaRefs>
    <ds:schemaRef ds:uri="http://purl.org/dc/terms/"/>
    <ds:schemaRef ds:uri="95aa6e88-6e14-4f3e-b60c-5bd99bbbbfac"/>
    <ds:schemaRef ds:uri="http://schemas.microsoft.com/office/infopath/2007/PartnerControls"/>
    <ds:schemaRef ds:uri="http://purl.org/dc/dcmitype/"/>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f67f2a75-c46a-4898-a9c7-242acda3c90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405</TotalTime>
  <Words>1184</Words>
  <Application>Microsoft Office PowerPoint</Application>
  <PresentationFormat>Widescreen</PresentationFormat>
  <Paragraphs>68</Paragraphs>
  <Slides>21</Slides>
  <Notes>0</Notes>
  <HiddenSlides>0</HiddenSlides>
  <MMClips>16</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GCSE Art Option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GCSE Art And Design? </dc:title>
  <dc:creator>Ms N Price</dc:creator>
  <cp:lastModifiedBy>Ms N Price</cp:lastModifiedBy>
  <cp:revision>16</cp:revision>
  <dcterms:created xsi:type="dcterms:W3CDTF">2026-01-27T19:25:21Z</dcterms:created>
  <dcterms:modified xsi:type="dcterms:W3CDTF">2026-02-23T06:59:26Z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0x0101006B1628BAE08FC34E8A8B04F78002F143</vt:lpwstr>
  </property>
  <property fmtid="{D5CDD505-2E9C-101B-9397-08002B2CF9AE}" pid="3" name="MediaServiceImageTags">
    <vt:lpwstr/>
  </property>
</Properties>
</file>